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436" r:id="rId3"/>
    <p:sldId id="412" r:id="rId4"/>
    <p:sldId id="327" r:id="rId5"/>
    <p:sldId id="328" r:id="rId6"/>
    <p:sldId id="329" r:id="rId7"/>
    <p:sldId id="371" r:id="rId8"/>
    <p:sldId id="330" r:id="rId9"/>
    <p:sldId id="372" r:id="rId10"/>
    <p:sldId id="380" r:id="rId11"/>
    <p:sldId id="385" r:id="rId12"/>
    <p:sldId id="397" r:id="rId13"/>
    <p:sldId id="398" r:id="rId14"/>
    <p:sldId id="410" r:id="rId15"/>
    <p:sldId id="411" r:id="rId16"/>
    <p:sldId id="413" r:id="rId17"/>
    <p:sldId id="414" r:id="rId18"/>
    <p:sldId id="415" r:id="rId19"/>
    <p:sldId id="433" r:id="rId20"/>
    <p:sldId id="435" r:id="rId21"/>
    <p:sldId id="434" r:id="rId22"/>
    <p:sldId id="416" r:id="rId23"/>
    <p:sldId id="418" r:id="rId24"/>
    <p:sldId id="417" r:id="rId25"/>
    <p:sldId id="419" r:id="rId26"/>
    <p:sldId id="420" r:id="rId27"/>
    <p:sldId id="421" r:id="rId28"/>
    <p:sldId id="422" r:id="rId29"/>
    <p:sldId id="432" r:id="rId30"/>
    <p:sldId id="424" r:id="rId31"/>
    <p:sldId id="426" r:id="rId32"/>
    <p:sldId id="428" r:id="rId33"/>
    <p:sldId id="430" r:id="rId34"/>
    <p:sldId id="376" r:id="rId35"/>
    <p:sldId id="423" r:id="rId36"/>
    <p:sldId id="431" r:id="rId37"/>
    <p:sldId id="349" r:id="rId38"/>
    <p:sldId id="360"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0066"/>
    <a:srgbClr val="CCECFF"/>
    <a:srgbClr val="CCFFFF"/>
    <a:srgbClr val="66FFFF"/>
    <a:srgbClr val="CCCCFF"/>
    <a:srgbClr val="CC99FF"/>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3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2025/3/6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5118829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D08A0-DF09-4E9C-B249-C36228F80A6E}" type="datetimeFigureOut">
              <a:rPr lang="zh-CN" altLang="en-US" smtClean="0"/>
              <a:t>2025/3/6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28AA1-FFDB-4F5C-8B27-4940D0DA85CF}" type="slidenum">
              <a:rPr lang="zh-CN" altLang="en-US" smtClean="0"/>
              <a:t>‹#›</a:t>
            </a:fld>
            <a:endParaRPr lang="zh-CN" altLang="en-US"/>
          </a:p>
        </p:txBody>
      </p:sp>
    </p:spTree>
    <p:extLst>
      <p:ext uri="{BB962C8B-B14F-4D97-AF65-F5344CB8AC3E}">
        <p14:creationId xmlns:p14="http://schemas.microsoft.com/office/powerpoint/2010/main" val="1430402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12</a:t>
            </a:fld>
            <a:endParaRPr lang="zh-CN" altLang="en-US">
              <a:solidFill>
                <a:prstClr val="black"/>
              </a:solidFill>
            </a:endParaRPr>
          </a:p>
        </p:txBody>
      </p:sp>
    </p:spTree>
    <p:extLst>
      <p:ext uri="{BB962C8B-B14F-4D97-AF65-F5344CB8AC3E}">
        <p14:creationId xmlns:p14="http://schemas.microsoft.com/office/powerpoint/2010/main" val="227569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13</a:t>
            </a:fld>
            <a:endParaRPr lang="zh-CN" altLang="en-US">
              <a:solidFill>
                <a:prstClr val="black"/>
              </a:solidFill>
            </a:endParaRPr>
          </a:p>
        </p:txBody>
      </p:sp>
    </p:spTree>
    <p:extLst>
      <p:ext uri="{BB962C8B-B14F-4D97-AF65-F5344CB8AC3E}">
        <p14:creationId xmlns:p14="http://schemas.microsoft.com/office/powerpoint/2010/main" val="4120091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SV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2025/3/6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9D7C20-7574-484F-A6CD-E0B838F54120}" type="datetimeFigureOut">
              <a:rPr lang="zh-CN" altLang="en-US" smtClean="0"/>
              <a:t>2025/3/6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9D7C20-7574-484F-A6CD-E0B838F54120}" type="datetimeFigureOut">
              <a:rPr lang="zh-CN" altLang="en-US" smtClean="0"/>
              <a:t>2025/3/6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9D7C20-7574-484F-A6CD-E0B838F54120}" type="datetimeFigureOut">
              <a:rPr lang="zh-CN" altLang="en-US" smtClean="0"/>
              <a:t>2025/3/6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9D7C20-7574-484F-A6CD-E0B838F54120}" type="datetimeFigureOut">
              <a:rPr lang="zh-CN" altLang="en-US" smtClean="0"/>
              <a:t>2025/3/6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9D7C20-7574-484F-A6CD-E0B838F54120}" type="datetimeFigureOut">
              <a:rPr lang="zh-CN" altLang="en-US" smtClean="0"/>
              <a:t>2025/3/6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9D7C20-7574-484F-A6CD-E0B838F54120}" type="datetimeFigureOut">
              <a:rPr lang="zh-CN" altLang="en-US" smtClean="0"/>
              <a:t>2025/3/6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9D7C20-7574-484F-A6CD-E0B838F54120}" type="datetimeFigureOut">
              <a:rPr lang="zh-CN" altLang="en-US" smtClean="0"/>
              <a:t>2025/3/6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D7C20-7574-484F-A6CD-E0B838F54120}" type="datetimeFigureOut">
              <a:rPr lang="zh-CN" altLang="en-US" smtClean="0"/>
              <a:t>2025/3/6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BA7E72-0DDA-4E6C-9AFC-B451CC2994A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holomind.com.cn/"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slide" Target="slide14.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web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5" Type="http://schemas.openxmlformats.org/officeDocument/2006/relationships/image" Target="../media/image63.jpeg"/><Relationship Id="rId4" Type="http://schemas.openxmlformats.org/officeDocument/2006/relationships/image" Target="../media/image62.jpe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 Id="rId5" Type="http://schemas.openxmlformats.org/officeDocument/2006/relationships/image" Target="../media/image52.png"/><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holomind.com.cn/" TargetMode="Externa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3.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002574" y="2082799"/>
            <a:ext cx="8186857" cy="830997"/>
          </a:xfrm>
          <a:prstGeom prst="rect">
            <a:avLst/>
          </a:prstGeom>
          <a:noFill/>
        </p:spPr>
        <p:txBody>
          <a:bodyPr wrap="none" rtlCol="0">
            <a:spAutoFit/>
          </a:bodyPr>
          <a:lstStyle/>
          <a:p>
            <a:pPr algn="ctr"/>
            <a:r>
              <a:rPr lang="zh-CN" altLang="en-US" sz="48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rPr>
              <a:t>油气大模型部署应用策略</a:t>
            </a:r>
            <a:r>
              <a:rPr lang="zh-CN" altLang="en-US" sz="48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rPr>
              <a:t>讨论</a:t>
            </a:r>
            <a:endParaRPr lang="zh-CN" altLang="en-US" sz="48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endParaRPr>
          </a:p>
        </p:txBody>
      </p:sp>
      <p:pic>
        <p:nvPicPr>
          <p:cNvPr id="5" name="图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34171" y="189556"/>
            <a:ext cx="926204" cy="342371"/>
          </a:xfrm>
          <a:prstGeom prst="rect">
            <a:avLst/>
          </a:prstGeom>
        </p:spPr>
      </p:pic>
      <p:grpSp>
        <p:nvGrpSpPr>
          <p:cNvPr id="9" name="组合 8"/>
          <p:cNvGrpSpPr/>
          <p:nvPr/>
        </p:nvGrpSpPr>
        <p:grpSpPr>
          <a:xfrm>
            <a:off x="9298606" y="3429000"/>
            <a:ext cx="2846352" cy="3412298"/>
            <a:chOff x="9298606" y="3429000"/>
            <a:chExt cx="2846352" cy="3412298"/>
          </a:xfrm>
        </p:grpSpPr>
        <p:sp>
          <p:nvSpPr>
            <p:cNvPr id="10" name="文本框 9"/>
            <p:cNvSpPr txBox="1"/>
            <p:nvPr/>
          </p:nvSpPr>
          <p:spPr>
            <a:xfrm>
              <a:off x="9298606" y="6471966"/>
              <a:ext cx="2846352"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hlinkClick r:id="rId3"/>
                </a:rPr>
                <a:t>www.holomind.com.cn</a:t>
              </a:r>
              <a:endParaRPr lang="zh-CN" altLang="en-US"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53166" y="3429000"/>
              <a:ext cx="2737233" cy="3093073"/>
            </a:xfrm>
            <a:prstGeom prst="rect">
              <a:avLst/>
            </a:prstGeom>
          </p:spPr>
        </p:pic>
      </p:grpSp>
      <p:sp>
        <p:nvSpPr>
          <p:cNvPr id="12" name="文本框 11"/>
          <p:cNvSpPr txBox="1"/>
          <p:nvPr/>
        </p:nvSpPr>
        <p:spPr>
          <a:xfrm>
            <a:off x="4728478" y="5071533"/>
            <a:ext cx="2735044" cy="646331"/>
          </a:xfrm>
          <a:prstGeom prst="rect">
            <a:avLst/>
          </a:prstGeom>
          <a:noFill/>
        </p:spPr>
        <p:txBody>
          <a:bodyPr wrap="none" rtlCol="0">
            <a:spAutoFit/>
          </a:bodyPr>
          <a:lstStyle/>
          <a:p>
            <a:pPr algn="ctr"/>
            <a:r>
              <a:rPr lang="zh-CN" altLang="en-US" dirty="0" smtClean="0">
                <a:latin typeface="微软雅黑 Light" panose="020B0502040204020203" pitchFamily="34" charset="-122"/>
                <a:ea typeface="微软雅黑 Light" panose="020B0502040204020203" pitchFamily="34" charset="-122"/>
              </a:rPr>
              <a:t>王  权</a:t>
            </a:r>
            <a:endParaRPr lang="en-US" altLang="zh-CN" dirty="0" smtClean="0">
              <a:latin typeface="微软雅黑 Light" panose="020B0502040204020203" pitchFamily="34" charset="-122"/>
              <a:ea typeface="微软雅黑 Light" panose="020B0502040204020203" pitchFamily="34" charset="-122"/>
            </a:endParaRPr>
          </a:p>
          <a:p>
            <a:pPr algn="ctr"/>
            <a:r>
              <a:rPr lang="en-US" altLang="zh-CN" dirty="0" smtClean="0">
                <a:latin typeface="微软雅黑 Light" panose="020B0502040204020203" pitchFamily="34" charset="-122"/>
                <a:ea typeface="微软雅黑 Light" panose="020B0502040204020203" pitchFamily="34" charset="-122"/>
              </a:rPr>
              <a:t>2025.3.8 @ </a:t>
            </a:r>
            <a:r>
              <a:rPr lang="zh-CN" altLang="en-US" dirty="0" smtClean="0">
                <a:latin typeface="微软雅黑 Light" panose="020B0502040204020203" pitchFamily="34" charset="-122"/>
                <a:ea typeface="微软雅黑 Light" panose="020B0502040204020203" pitchFamily="34" charset="-122"/>
              </a:rPr>
              <a:t>石油圈</a:t>
            </a:r>
            <a:r>
              <a:rPr lang="en-US" altLang="zh-CN" dirty="0" smtClean="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线上</a:t>
            </a:r>
            <a:r>
              <a:rPr lang="en-US" altLang="zh-CN" dirty="0" smtClean="0">
                <a:latin typeface="微软雅黑 Light" panose="020B0502040204020203" pitchFamily="34" charset="-122"/>
                <a:ea typeface="微软雅黑 Light" panose="020B0502040204020203" pitchFamily="34" charset="-122"/>
              </a:rPr>
              <a:t>)</a:t>
            </a:r>
            <a:endParaRPr lang="zh-CN" altLang="en-US" dirty="0">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5734" y="213146"/>
            <a:ext cx="478939" cy="33934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815414" y="740701"/>
            <a:ext cx="2371162" cy="748988"/>
          </a:xfrm>
          <a:prstGeom prst="rect">
            <a:avLst/>
          </a:prstGeom>
          <a:noFill/>
        </p:spPr>
        <p:txBody>
          <a:bodyPr wrap="none" rtlCol="0">
            <a:spAutoFit/>
          </a:bodyPr>
          <a:lstStyle/>
          <a:p>
            <a:r>
              <a:rPr lang="zh-CN" altLang="en-US" sz="4267"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a:t>
            </a:r>
          </a:p>
        </p:txBody>
      </p:sp>
      <p:grpSp>
        <p:nvGrpSpPr>
          <p:cNvPr id="4" name="组合 3"/>
          <p:cNvGrpSpPr/>
          <p:nvPr/>
        </p:nvGrpSpPr>
        <p:grpSpPr>
          <a:xfrm>
            <a:off x="4894896" y="1700808"/>
            <a:ext cx="5544865" cy="4364477"/>
            <a:chOff x="3635896" y="848511"/>
            <a:chExt cx="4158649" cy="3273358"/>
          </a:xfrm>
        </p:grpSpPr>
        <p:pic>
          <p:nvPicPr>
            <p:cNvPr id="3074" name="Picture 2"/>
            <p:cNvPicPr>
              <a:picLocks noChangeArrowheads="1"/>
            </p:cNvPicPr>
            <p:nvPr/>
          </p:nvPicPr>
          <p:blipFill rotWithShape="1">
            <a:blip r:embed="rId2" cstate="screen"/>
            <a:srcRect/>
            <a:stretch>
              <a:fillRect/>
            </a:stretch>
          </p:blipFill>
          <p:spPr bwMode="auto">
            <a:xfrm>
              <a:off x="5749745" y="848511"/>
              <a:ext cx="2044800" cy="1047600"/>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rrowheads="1"/>
            </p:cNvPicPr>
            <p:nvPr/>
          </p:nvPicPr>
          <p:blipFill>
            <a:blip r:embed="rId3" cstate="screen"/>
            <a:srcRect/>
            <a:stretch>
              <a:fillRect/>
            </a:stretch>
          </p:blipFill>
          <p:spPr bwMode="auto">
            <a:xfrm>
              <a:off x="3635896" y="848511"/>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rrowheads="1"/>
            </p:cNvPicPr>
            <p:nvPr/>
          </p:nvPicPr>
          <p:blipFill>
            <a:blip r:embed="rId4" cstate="screen"/>
            <a:srcRect/>
            <a:stretch>
              <a:fillRect/>
            </a:stretch>
          </p:blipFill>
          <p:spPr bwMode="auto">
            <a:xfrm>
              <a:off x="3635896" y="1962078"/>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rrowheads="1"/>
            </p:cNvPicPr>
            <p:nvPr/>
          </p:nvPicPr>
          <p:blipFill>
            <a:blip r:embed="rId5" cstate="screen"/>
            <a:srcRect/>
            <a:stretch>
              <a:fillRect/>
            </a:stretch>
          </p:blipFill>
          <p:spPr bwMode="auto">
            <a:xfrm>
              <a:off x="3635896" y="3075645"/>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rrowheads="1"/>
            </p:cNvPicPr>
            <p:nvPr/>
          </p:nvPicPr>
          <p:blipFill rotWithShape="1">
            <a:blip r:embed="rId6" cstate="screen"/>
            <a:srcRect/>
            <a:stretch>
              <a:fillRect/>
            </a:stretch>
          </p:blipFill>
          <p:spPr bwMode="auto">
            <a:xfrm>
              <a:off x="5749745" y="1962078"/>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rrowheads="1"/>
            </p:cNvPicPr>
            <p:nvPr/>
          </p:nvPicPr>
          <p:blipFill>
            <a:blip r:embed="rId7" cstate="screen"/>
            <a:srcRect/>
            <a:stretch>
              <a:fillRect/>
            </a:stretch>
          </p:blipFill>
          <p:spPr bwMode="auto">
            <a:xfrm>
              <a:off x="5749745" y="3075645"/>
              <a:ext cx="2043298" cy="1046224"/>
            </a:xfrm>
            <a:prstGeom prst="rect">
              <a:avLst/>
            </a:prstGeom>
            <a:noFill/>
            <a:ln w="9525">
              <a:solidFill>
                <a:schemeClr val="accent5">
                  <a:lumMod val="40000"/>
                  <a:lumOff val="6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623392" y="1745027"/>
            <a:ext cx="3936437" cy="1569660"/>
          </a:xfrm>
          <a:prstGeom prst="rect">
            <a:avLst/>
          </a:prstGeom>
        </p:spPr>
        <p:txBody>
          <a:bodyPr wrap="square">
            <a:spAutoFit/>
          </a:bodyPr>
          <a:lstStyle/>
          <a:p>
            <a:pPr indent="359824" algn="just"/>
            <a:r>
              <a:rPr lang="zh-CN" altLang="en-US" sz="2400" dirty="0">
                <a:latin typeface="幼圆" panose="02010509060101010101" pitchFamily="49" charset="-122"/>
                <a:ea typeface="幼圆" panose="02010509060101010101" pitchFamily="49" charset="-122"/>
                <a:cs typeface="Arial Black" panose="020B0A04020102020204" pitchFamily="34" charset="0"/>
              </a:rPr>
              <a:t>“树状”模式具有中心论、规范化和等级制的特征，而“块茎”则是非中心、无规则、多元化的形态。</a:t>
            </a:r>
          </a:p>
        </p:txBody>
      </p:sp>
      <p:sp>
        <p:nvSpPr>
          <p:cNvPr id="6" name="矩形 5"/>
          <p:cNvSpPr/>
          <p:nvPr/>
        </p:nvSpPr>
        <p:spPr>
          <a:xfrm>
            <a:off x="719403" y="3429001"/>
            <a:ext cx="3840427" cy="2143920"/>
          </a:xfrm>
          <a:prstGeom prst="rect">
            <a:avLst/>
          </a:prstGeom>
        </p:spPr>
        <p:txBody>
          <a:bodyPr wrap="square">
            <a:spAutoFit/>
          </a:bodyPr>
          <a:lstStyle/>
          <a:p>
            <a:r>
              <a:rPr lang="zh-CN" altLang="en-US" sz="2133" dirty="0">
                <a:latin typeface="方正超粗黑简体" panose="03000509000000000000" pitchFamily="65" charset="-122"/>
                <a:ea typeface="方正超粗黑简体" panose="03000509000000000000" pitchFamily="65" charset="-122"/>
                <a:cs typeface="Arial Black" panose="020B0A04020102020204" pitchFamily="34" charset="0"/>
              </a:rPr>
              <a:t>块茎思维的一项主要原则就是：</a:t>
            </a:r>
          </a:p>
          <a:p>
            <a:r>
              <a:rPr lang="zh-CN" altLang="en-US" sz="2667"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多样性永远大于同一性！</a:t>
            </a:r>
          </a:p>
          <a:p>
            <a:endParaRPr lang="zh-CN" altLang="en-US" sz="2133" dirty="0">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133" dirty="0">
                <a:latin typeface="方正超粗黑简体" panose="03000509000000000000" pitchFamily="65" charset="-122"/>
                <a:ea typeface="方正超粗黑简体" panose="03000509000000000000" pitchFamily="65" charset="-122"/>
                <a:cs typeface="Arial Black" panose="020B0A04020102020204" pitchFamily="34" charset="0"/>
              </a:rPr>
              <a:t>世界的本来面目，客观规律。</a:t>
            </a:r>
          </a:p>
          <a:p>
            <a:r>
              <a:rPr lang="zh-CN" altLang="en-US" sz="2133" dirty="0">
                <a:latin typeface="方正超粗黑简体" panose="03000509000000000000" pitchFamily="65" charset="-122"/>
                <a:ea typeface="方正超粗黑简体" panose="03000509000000000000" pitchFamily="65" charset="-122"/>
                <a:cs typeface="Arial Black" panose="020B0A04020102020204" pitchFamily="34" charset="0"/>
              </a:rPr>
              <a:t>世界可以被改造，但不能无限。</a:t>
            </a:r>
          </a:p>
          <a:p>
            <a:r>
              <a:rPr lang="zh-CN" altLang="en-US" sz="2133" dirty="0">
                <a:latin typeface="方正超粗黑简体" panose="03000509000000000000" pitchFamily="65" charset="-122"/>
                <a:ea typeface="方正超粗黑简体" panose="03000509000000000000" pitchFamily="65" charset="-122"/>
                <a:cs typeface="Arial Black" panose="020B0A04020102020204" pitchFamily="34" charset="0"/>
              </a:rPr>
              <a:t>与世界死磕到底一定会失败的。</a:t>
            </a:r>
          </a:p>
        </p:txBody>
      </p:sp>
      <p:sp>
        <p:nvSpPr>
          <p:cNvPr id="8" name="TextBox 7"/>
          <p:cNvSpPr txBox="1"/>
          <p:nvPr/>
        </p:nvSpPr>
        <p:spPr>
          <a:xfrm>
            <a:off x="6021178" y="2593552"/>
            <a:ext cx="1555234"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根茎类植物</a:t>
            </a:r>
          </a:p>
        </p:txBody>
      </p:sp>
      <p:sp>
        <p:nvSpPr>
          <p:cNvPr id="15" name="TextBox 14"/>
          <p:cNvSpPr txBox="1"/>
          <p:nvPr/>
        </p:nvSpPr>
        <p:spPr>
          <a:xfrm>
            <a:off x="9105271" y="2593552"/>
            <a:ext cx="1281120"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信息孤岛</a:t>
            </a:r>
          </a:p>
        </p:txBody>
      </p:sp>
      <p:sp>
        <p:nvSpPr>
          <p:cNvPr id="16" name="TextBox 15"/>
          <p:cNvSpPr txBox="1"/>
          <p:nvPr/>
        </p:nvSpPr>
        <p:spPr>
          <a:xfrm>
            <a:off x="9379385" y="4078757"/>
            <a:ext cx="1007006"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互联网</a:t>
            </a:r>
          </a:p>
        </p:txBody>
      </p:sp>
      <p:sp>
        <p:nvSpPr>
          <p:cNvPr id="17" name="TextBox 16"/>
          <p:cNvSpPr txBox="1"/>
          <p:nvPr/>
        </p:nvSpPr>
        <p:spPr>
          <a:xfrm>
            <a:off x="6843519" y="5560100"/>
            <a:ext cx="732893"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大脑</a:t>
            </a:r>
          </a:p>
        </p:txBody>
      </p:sp>
      <p:sp>
        <p:nvSpPr>
          <p:cNvPr id="18" name="TextBox 17"/>
          <p:cNvSpPr txBox="1"/>
          <p:nvPr/>
        </p:nvSpPr>
        <p:spPr>
          <a:xfrm>
            <a:off x="6295292" y="4078757"/>
            <a:ext cx="1281120"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社会发展</a:t>
            </a:r>
          </a:p>
        </p:txBody>
      </p:sp>
      <p:sp>
        <p:nvSpPr>
          <p:cNvPr id="19" name="TextBox 18"/>
          <p:cNvSpPr txBox="1"/>
          <p:nvPr/>
        </p:nvSpPr>
        <p:spPr>
          <a:xfrm>
            <a:off x="9105271" y="5560100"/>
            <a:ext cx="1281120" cy="420564"/>
          </a:xfrm>
          <a:prstGeom prst="rect">
            <a:avLst/>
          </a:prstGeom>
          <a:solidFill>
            <a:schemeClr val="bg1">
              <a:alpha val="69000"/>
            </a:schemeClr>
          </a:solidFill>
        </p:spPr>
        <p:txBody>
          <a:bodyPr wrap="none" rtlCol="0">
            <a:spAutoFit/>
          </a:bodyPr>
          <a:lstStyle/>
          <a:p>
            <a:pPr algn="r"/>
            <a:r>
              <a:rPr lang="zh-CN" altLang="en-US" sz="2133" dirty="0">
                <a:latin typeface="幼圆" panose="02010509060101010101" pitchFamily="49" charset="-122"/>
                <a:ea typeface="幼圆" panose="02010509060101010101" pitchFamily="49" charset="-122"/>
                <a:cs typeface="Arial Black" panose="020B0A04020102020204" pitchFamily="34" charset="0"/>
              </a:rPr>
              <a:t>经济结构</a:t>
            </a:r>
          </a:p>
        </p:txBody>
      </p:sp>
      <p:sp>
        <p:nvSpPr>
          <p:cNvPr id="9" name="TextBox 8"/>
          <p:cNvSpPr txBox="1"/>
          <p:nvPr/>
        </p:nvSpPr>
        <p:spPr>
          <a:xfrm>
            <a:off x="814249" y="5733256"/>
            <a:ext cx="3599896" cy="666786"/>
          </a:xfrm>
          <a:prstGeom prst="rect">
            <a:avLst/>
          </a:prstGeom>
          <a:noFill/>
          <a:ln>
            <a:solidFill>
              <a:srgbClr val="C00000"/>
            </a:solidFill>
          </a:ln>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3733" spc="67"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块茎结构更有机</a:t>
            </a:r>
          </a:p>
        </p:txBody>
      </p:sp>
      <p:sp>
        <p:nvSpPr>
          <p:cNvPr id="10" name="文本框 9"/>
          <p:cNvSpPr txBox="1"/>
          <p:nvPr/>
        </p:nvSpPr>
        <p:spPr>
          <a:xfrm>
            <a:off x="6257094" y="637604"/>
            <a:ext cx="3289221" cy="649188"/>
          </a:xfrm>
          <a:prstGeom prst="wedgeEllipseCallout">
            <a:avLst>
              <a:gd name="adj1" fmla="val 18517"/>
              <a:gd name="adj2" fmla="val 116371"/>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为信息孤岛正名</a:t>
            </a:r>
          </a:p>
        </p:txBody>
      </p:sp>
      <p:sp>
        <p:nvSpPr>
          <p:cNvPr id="7" name="TextBox 6"/>
          <p:cNvSpPr txBox="1"/>
          <p:nvPr/>
        </p:nvSpPr>
        <p:spPr>
          <a:xfrm>
            <a:off x="9264353" y="1028734"/>
            <a:ext cx="803425"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实例</a:t>
            </a:r>
          </a:p>
        </p:txBody>
      </p:sp>
    </p:spTree>
    <p:extLst>
      <p:ext uri="{BB962C8B-B14F-4D97-AF65-F5344CB8AC3E}">
        <p14:creationId xmlns:p14="http://schemas.microsoft.com/office/powerpoint/2010/main" val="936917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stretch>
            <a:fillRect/>
          </a:stretch>
        </p:blipFill>
        <p:spPr>
          <a:xfrm>
            <a:off x="7392737" y="356659"/>
            <a:ext cx="4325648" cy="287699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 name="图片 2"/>
          <p:cNvPicPr>
            <a:picLocks noChangeAspect="1"/>
          </p:cNvPicPr>
          <p:nvPr/>
        </p:nvPicPr>
        <p:blipFill>
          <a:blip r:embed="rId3"/>
          <a:stretch>
            <a:fillRect/>
          </a:stretch>
        </p:blipFill>
        <p:spPr>
          <a:xfrm>
            <a:off x="5589651" y="2344264"/>
            <a:ext cx="4885352" cy="3227096"/>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文本框 3"/>
          <p:cNvSpPr txBox="1"/>
          <p:nvPr/>
        </p:nvSpPr>
        <p:spPr>
          <a:xfrm>
            <a:off x="911424" y="932723"/>
            <a:ext cx="3467616"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什么是有机结构？</a:t>
            </a:r>
          </a:p>
        </p:txBody>
      </p:sp>
      <p:sp>
        <p:nvSpPr>
          <p:cNvPr id="5" name="文本框 4"/>
          <p:cNvSpPr txBox="1"/>
          <p:nvPr/>
        </p:nvSpPr>
        <p:spPr>
          <a:xfrm>
            <a:off x="1199457" y="1632671"/>
            <a:ext cx="1962397" cy="584775"/>
          </a:xfrm>
          <a:prstGeom prst="rect">
            <a:avLst/>
          </a:prstGeom>
          <a:noFill/>
        </p:spPr>
        <p:txBody>
          <a:bodyPr wrap="none" rtlCol="0">
            <a:spAutoFit/>
          </a:bodyPr>
          <a:lstStyle/>
          <a:p>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有机结构 </a:t>
            </a:r>
          </a:p>
        </p:txBody>
      </p:sp>
      <p:sp>
        <p:nvSpPr>
          <p:cNvPr id="6" name="矩形 5"/>
          <p:cNvSpPr/>
          <p:nvPr/>
        </p:nvSpPr>
        <p:spPr>
          <a:xfrm>
            <a:off x="3050884" y="1690741"/>
            <a:ext cx="2424062" cy="1405641"/>
          </a:xfrm>
          <a:prstGeom prst="rect">
            <a:avLst/>
          </a:prstGeom>
        </p:spPr>
        <p:txBody>
          <a:bodyPr wrap="none">
            <a:spAutoFit/>
          </a:bodyPr>
          <a:lstStyle/>
          <a:p>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大树 </a:t>
            </a:r>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土豆</a:t>
            </a:r>
            <a:endPar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树状 </a:t>
            </a:r>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块茎</a:t>
            </a:r>
            <a:endPar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 </a:t>
            </a:r>
            <a:r>
              <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b="1" dirty="0">
                <a:ln w="10160">
                  <a:solidFill>
                    <a:schemeClr val="accent5"/>
                  </a:solidFill>
                  <a:prstDash val="solid"/>
                </a:ln>
                <a:solidFill>
                  <a:srgbClr val="C00000"/>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解</a:t>
            </a:r>
            <a:r>
              <a:rPr lang="zh-CN" altLang="en-US"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构</a:t>
            </a:r>
            <a:endParaRPr lang="en-US" altLang="zh-CN" sz="2667"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36" name="文本框 35"/>
          <p:cNvSpPr txBox="1"/>
          <p:nvPr/>
        </p:nvSpPr>
        <p:spPr>
          <a:xfrm>
            <a:off x="1211341" y="2279353"/>
            <a:ext cx="1774845" cy="66678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矛 </a:t>
            </a:r>
            <a:r>
              <a:rPr lang="en-US" altLang="zh-CN"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733"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盾</a:t>
            </a:r>
          </a:p>
        </p:txBody>
      </p:sp>
      <p:sp>
        <p:nvSpPr>
          <p:cNvPr id="219" name="文本框 218"/>
          <p:cNvSpPr txBox="1"/>
          <p:nvPr/>
        </p:nvSpPr>
        <p:spPr>
          <a:xfrm>
            <a:off x="1200797" y="3409255"/>
            <a:ext cx="1826141" cy="584775"/>
          </a:xfrm>
          <a:prstGeom prst="rect">
            <a:avLst/>
          </a:prstGeom>
          <a:noFill/>
          <a:ln>
            <a:solidFill>
              <a:schemeClr val="tx1"/>
            </a:solidFill>
          </a:ln>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无性繁殖</a:t>
            </a:r>
          </a:p>
        </p:txBody>
      </p:sp>
      <p:sp>
        <p:nvSpPr>
          <p:cNvPr id="220" name="文本框 219"/>
          <p:cNvSpPr txBox="1"/>
          <p:nvPr/>
        </p:nvSpPr>
        <p:spPr>
          <a:xfrm>
            <a:off x="3793085" y="3409255"/>
            <a:ext cx="1826141" cy="584775"/>
          </a:xfrm>
          <a:prstGeom prst="rect">
            <a:avLst/>
          </a:prstGeom>
          <a:noFill/>
          <a:ln>
            <a:solidFill>
              <a:schemeClr val="tx1"/>
            </a:solidFill>
          </a:ln>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有性繁殖</a:t>
            </a:r>
          </a:p>
        </p:txBody>
      </p:sp>
      <p:sp>
        <p:nvSpPr>
          <p:cNvPr id="221" name="右箭头 220"/>
          <p:cNvSpPr/>
          <p:nvPr/>
        </p:nvSpPr>
        <p:spPr>
          <a:xfrm>
            <a:off x="3247996" y="3457170"/>
            <a:ext cx="447043" cy="5197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ea typeface="方正粗宋简体" panose="03000509000000000000" pitchFamily="65" charset="-122"/>
              <a:cs typeface="Arial Black" panose="020B0A04020102020204" pitchFamily="34" charset="0"/>
            </a:endParaRPr>
          </a:p>
        </p:txBody>
      </p:sp>
      <p:sp>
        <p:nvSpPr>
          <p:cNvPr id="222" name="文本框 221"/>
          <p:cNvSpPr txBox="1"/>
          <p:nvPr/>
        </p:nvSpPr>
        <p:spPr>
          <a:xfrm>
            <a:off x="1191833" y="4196906"/>
            <a:ext cx="4493538" cy="1200329"/>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cs typeface="Arial Black" panose="020B0A04020102020204" pitchFamily="34" charset="0"/>
              </a:rPr>
              <a:t>进化的成果，约</a:t>
            </a:r>
            <a:r>
              <a:rPr lang="en-US" altLang="zh-CN" sz="2400" dirty="0">
                <a:latin typeface="幼圆" panose="02010509060101010101" pitchFamily="49" charset="-122"/>
                <a:ea typeface="幼圆" panose="02010509060101010101" pitchFamily="49" charset="-122"/>
                <a:cs typeface="Arial Black" panose="020B0A04020102020204" pitchFamily="34" charset="0"/>
              </a:rPr>
              <a:t>10</a:t>
            </a:r>
            <a:r>
              <a:rPr lang="zh-CN" altLang="en-US" sz="2400" dirty="0">
                <a:latin typeface="幼圆" panose="02010509060101010101" pitchFamily="49" charset="-122"/>
                <a:ea typeface="幼圆" panose="02010509060101010101" pitchFamily="49" charset="-122"/>
                <a:cs typeface="Arial Black" panose="020B0A04020102020204" pitchFamily="34" charset="0"/>
              </a:rPr>
              <a:t>亿年前出现。</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r>
              <a:rPr lang="zh-CN" altLang="en-US" sz="2400" dirty="0">
                <a:latin typeface="幼圆" panose="02010509060101010101" pitchFamily="49" charset="-122"/>
                <a:ea typeface="幼圆" panose="02010509060101010101" pitchFamily="49" charset="-122"/>
                <a:cs typeface="Arial Black" panose="020B0A04020102020204" pitchFamily="34" charset="0"/>
              </a:rPr>
              <a:t>地球</a:t>
            </a:r>
            <a:r>
              <a:rPr lang="en-US" altLang="zh-CN" sz="2400" dirty="0">
                <a:latin typeface="幼圆" panose="02010509060101010101" pitchFamily="49" charset="-122"/>
                <a:ea typeface="幼圆" panose="02010509060101010101" pitchFamily="49" charset="-122"/>
                <a:cs typeface="Arial Black" panose="020B0A04020102020204" pitchFamily="34" charset="0"/>
              </a:rPr>
              <a:t>40</a:t>
            </a:r>
            <a:r>
              <a:rPr lang="zh-CN" altLang="en-US" sz="2400" dirty="0">
                <a:latin typeface="幼圆" panose="02010509060101010101" pitchFamily="49" charset="-122"/>
                <a:ea typeface="幼圆" panose="02010509060101010101" pitchFamily="49" charset="-122"/>
                <a:cs typeface="Arial Black" panose="020B0A04020102020204" pitchFamily="34" charset="0"/>
              </a:rPr>
              <a:t>多亿岁。</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r>
              <a:rPr lang="zh-CN" altLang="en-US" sz="2400" dirty="0">
                <a:latin typeface="幼圆" panose="02010509060101010101" pitchFamily="49" charset="-122"/>
                <a:ea typeface="幼圆" panose="02010509060101010101" pitchFamily="49" charset="-122"/>
                <a:cs typeface="Arial Black" panose="020B0A04020102020204" pitchFamily="34" charset="0"/>
              </a:rPr>
              <a:t>单细胞生物</a:t>
            </a:r>
            <a:r>
              <a:rPr lang="en-US" altLang="zh-CN" sz="2400" dirty="0">
                <a:latin typeface="幼圆" panose="02010509060101010101" pitchFamily="49" charset="-122"/>
                <a:ea typeface="幼圆" panose="02010509060101010101" pitchFamily="49" charset="-122"/>
                <a:cs typeface="Arial Black" panose="020B0A04020102020204" pitchFamily="34" charset="0"/>
              </a:rPr>
              <a:t>35</a:t>
            </a:r>
            <a:r>
              <a:rPr lang="zh-CN" altLang="en-US" sz="2400" dirty="0">
                <a:latin typeface="幼圆" panose="02010509060101010101" pitchFamily="49" charset="-122"/>
                <a:ea typeface="幼圆" panose="02010509060101010101" pitchFamily="49" charset="-122"/>
                <a:cs typeface="Arial Black" panose="020B0A04020102020204" pitchFamily="34" charset="0"/>
              </a:rPr>
              <a:t>亿年前出现。</a:t>
            </a:r>
          </a:p>
        </p:txBody>
      </p:sp>
      <p:cxnSp>
        <p:nvCxnSpPr>
          <p:cNvPr id="8" name="直接箭头连接符 7"/>
          <p:cNvCxnSpPr/>
          <p:nvPr/>
        </p:nvCxnSpPr>
        <p:spPr>
          <a:xfrm flipV="1">
            <a:off x="5108303" y="1404046"/>
            <a:ext cx="2592288" cy="12153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7" name="图片 6"/>
          <p:cNvPicPr>
            <a:picLocks noChangeAspect="1"/>
          </p:cNvPicPr>
          <p:nvPr/>
        </p:nvPicPr>
        <p:blipFill>
          <a:blip r:embed="rId4" cstate="screen"/>
          <a:stretch>
            <a:fillRect/>
          </a:stretch>
        </p:blipFill>
        <p:spPr>
          <a:xfrm>
            <a:off x="9270671" y="3485439"/>
            <a:ext cx="2447715" cy="3044957"/>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23" name="文本框 222"/>
          <p:cNvSpPr txBox="1"/>
          <p:nvPr/>
        </p:nvSpPr>
        <p:spPr>
          <a:xfrm>
            <a:off x="1136751" y="5758761"/>
            <a:ext cx="8384025" cy="748988"/>
          </a:xfrm>
          <a:prstGeom prst="rect">
            <a:avLst/>
          </a:prstGeom>
          <a:noFill/>
        </p:spPr>
        <p:txBody>
          <a:bodyPr wrap="none" rtlCol="0">
            <a:spAutoFit/>
          </a:bodyPr>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有性繁殖为系统带来了差异和发展</a:t>
            </a:r>
          </a:p>
        </p:txBody>
      </p:sp>
      <p:sp>
        <p:nvSpPr>
          <p:cNvPr id="9" name="文本框 8"/>
          <p:cNvSpPr txBox="1"/>
          <p:nvPr/>
        </p:nvSpPr>
        <p:spPr>
          <a:xfrm>
            <a:off x="10320469" y="5739201"/>
            <a:ext cx="1386918" cy="379656"/>
          </a:xfrm>
          <a:prstGeom prst="rect">
            <a:avLst/>
          </a:prstGeom>
          <a:noFill/>
        </p:spPr>
        <p:txBody>
          <a:bodyPr wrap="none" rtlCol="0">
            <a:spAutoFit/>
          </a:bodyPr>
          <a:lstStyle/>
          <a:p>
            <a:r>
              <a:rPr lang="zh-CN" altLang="en-US" sz="1867" b="1" dirty="0">
                <a:effectLst>
                  <a:glow rad="63500">
                    <a:schemeClr val="bg1">
                      <a:alpha val="40000"/>
                    </a:schemeClr>
                  </a:glow>
                </a:effectLst>
                <a:latin typeface="幼圆" panose="02010509060101010101" pitchFamily="49" charset="-122"/>
                <a:ea typeface="幼圆" panose="02010509060101010101" pitchFamily="49" charset="-122"/>
                <a:cs typeface="Arial Black" panose="020B0A04020102020204" pitchFamily="34" charset="0"/>
              </a:rPr>
              <a:t>香蕉的灭绝</a:t>
            </a:r>
          </a:p>
        </p:txBody>
      </p:sp>
    </p:spTree>
    <p:extLst>
      <p:ext uri="{BB962C8B-B14F-4D97-AF65-F5344CB8AC3E}">
        <p14:creationId xmlns:p14="http://schemas.microsoft.com/office/powerpoint/2010/main" val="28279187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screen"/>
          <a:srcRect/>
          <a:stretch>
            <a:fillRect/>
          </a:stretch>
        </p:blipFill>
        <p:spPr bwMode="auto">
          <a:xfrm>
            <a:off x="773850" y="2362849"/>
            <a:ext cx="3435473" cy="316835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8" name="直接箭头连接符 7"/>
          <p:cNvCxnSpPr/>
          <p:nvPr/>
        </p:nvCxnSpPr>
        <p:spPr>
          <a:xfrm>
            <a:off x="1295467" y="2019399"/>
            <a:ext cx="0" cy="480053"/>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477947" y="2019399"/>
            <a:ext cx="0" cy="67207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807968" y="1700809"/>
            <a:ext cx="4320480" cy="3826753"/>
          </a:xfrm>
          <a:prstGeom prst="rect">
            <a:avLst/>
          </a:prstGeom>
          <a:solidFill>
            <a:srgbClr val="0070C0"/>
          </a:solidFill>
          <a:ln>
            <a:solidFill>
              <a:schemeClr val="bg1">
                <a:lumMod val="95000"/>
              </a:schemeClr>
            </a:solidFill>
          </a:ln>
        </p:spPr>
        <p:style>
          <a:lnRef idx="3">
            <a:schemeClr val="lt1"/>
          </a:lnRef>
          <a:fillRef idx="1">
            <a:schemeClr val="accent2"/>
          </a:fillRef>
          <a:effectRef idx="1">
            <a:schemeClr val="accent2"/>
          </a:effectRef>
          <a:fontRef idx="minor">
            <a:schemeClr val="lt1"/>
          </a:fontRef>
        </p:style>
        <p:txBody>
          <a:bodyPr wrap="square">
            <a:spAutoFit/>
          </a:bodyPr>
          <a:lstStyle/>
          <a:p>
            <a:pPr indent="485128" defTabSz="1219170">
              <a:defRPr/>
            </a:pPr>
            <a:r>
              <a:rPr lang="zh-CN" altLang="en-US" sz="2667"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sz="2400" dirty="0">
                <a:solidFill>
                  <a:prstClr val="white"/>
                </a:solidFill>
                <a:latin typeface="幼圆" panose="02010509060101010101" pitchFamily="49" charset="-122"/>
                <a:ea typeface="幼圆" panose="02010509060101010101" pitchFamily="49" charset="-122"/>
              </a:rPr>
              <a:t>是系统在内在机制的驱动下，“自行”从简单向复杂、从粗糙向细致发展的过程。</a:t>
            </a:r>
            <a:r>
              <a:rPr lang="zh-CN" altLang="en-US" sz="2400" dirty="0">
                <a:solidFill>
                  <a:srgbClr val="FFFF00"/>
                </a:solidFill>
                <a:latin typeface="幼圆" panose="02010509060101010101" pitchFamily="49" charset="-122"/>
                <a:ea typeface="幼圆" panose="02010509060101010101" pitchFamily="49" charset="-122"/>
              </a:rPr>
              <a:t>任何系统都存在自组织力。在组织力缺失的地方，系统内部自行组织起来，使系统自身更有序。组织力是外在的，自组织力是内在的。</a:t>
            </a:r>
            <a:r>
              <a:rPr lang="zh-CN" altLang="en-US" sz="2400" dirty="0">
                <a:solidFill>
                  <a:prstClr val="white"/>
                </a:solidFill>
                <a:latin typeface="幼圆" panose="02010509060101010101" pitchFamily="49" charset="-122"/>
                <a:ea typeface="幼圆" panose="02010509060101010101" pitchFamily="49" charset="-122"/>
              </a:rPr>
              <a:t>系统自组织力愈强，其保持和创新的能力也就愈强。</a:t>
            </a:r>
            <a:endParaRPr lang="zh-CN" altLang="en-US" sz="2400" dirty="0">
              <a:solidFill>
                <a:srgbClr val="FFFF00"/>
              </a:solidFill>
              <a:latin typeface="幼圆" panose="02010509060101010101" pitchFamily="49" charset="-122"/>
              <a:ea typeface="幼圆" panose="02010509060101010101" pitchFamily="49" charset="-122"/>
            </a:endParaRPr>
          </a:p>
        </p:txBody>
      </p:sp>
      <p:sp>
        <p:nvSpPr>
          <p:cNvPr id="12" name="右箭头标注 11"/>
          <p:cNvSpPr/>
          <p:nvPr/>
        </p:nvSpPr>
        <p:spPr>
          <a:xfrm>
            <a:off x="3913139" y="2842501"/>
            <a:ext cx="1581413" cy="1524000"/>
          </a:xfrm>
          <a:prstGeom prst="rightArrowCallout">
            <a:avLst>
              <a:gd name="adj1" fmla="val 45753"/>
              <a:gd name="adj2" fmla="val 40484"/>
              <a:gd name="adj3" fmla="val 20790"/>
              <a:gd name="adj4" fmla="val 79723"/>
            </a:avLst>
          </a:prstGeom>
        </p:spPr>
        <p:style>
          <a:lnRef idx="3">
            <a:schemeClr val="lt1"/>
          </a:lnRef>
          <a:fillRef idx="1">
            <a:schemeClr val="accent2"/>
          </a:fillRef>
          <a:effectRef idx="1">
            <a:schemeClr val="accent2"/>
          </a:effectRef>
          <a:fontRef idx="minor">
            <a:schemeClr val="lt1"/>
          </a:fontRef>
        </p:style>
        <p:txBody>
          <a:bodyPr anchor="ctr"/>
          <a:lstStyle/>
          <a:p>
            <a:pPr algn="ctr" defTabSz="1219170">
              <a:defRPr/>
            </a:pPr>
            <a:r>
              <a:rPr lang="zh-CN" altLang="en-US" sz="1867" b="1" dirty="0">
                <a:solidFill>
                  <a:prstClr val="white"/>
                </a:solidFill>
                <a:latin typeface="幼圆" panose="02010509060101010101" pitchFamily="49" charset="-122"/>
                <a:ea typeface="幼圆" panose="02010509060101010101" pitchFamily="49" charset="-122"/>
              </a:rPr>
              <a:t>协同学</a:t>
            </a:r>
            <a:endParaRPr lang="en-US" altLang="zh-CN" sz="1867" b="1" dirty="0">
              <a:solidFill>
                <a:prstClr val="white"/>
              </a:solidFill>
              <a:latin typeface="幼圆" panose="02010509060101010101" pitchFamily="49" charset="-122"/>
              <a:ea typeface="幼圆" panose="02010509060101010101" pitchFamily="49" charset="-122"/>
            </a:endParaRPr>
          </a:p>
          <a:p>
            <a:pPr algn="ctr" defTabSz="1219170">
              <a:defRPr/>
            </a:pPr>
            <a:r>
              <a:rPr lang="zh-CN" altLang="en-US" sz="1867" b="1" dirty="0">
                <a:solidFill>
                  <a:prstClr val="white"/>
                </a:solidFill>
                <a:latin typeface="幼圆" panose="02010509060101010101" pitchFamily="49" charset="-122"/>
                <a:ea typeface="幼圆" panose="02010509060101010101" pitchFamily="49" charset="-122"/>
              </a:rPr>
              <a:t>突变论</a:t>
            </a:r>
            <a:endParaRPr lang="en-US" altLang="zh-CN" sz="1867" b="1" dirty="0">
              <a:solidFill>
                <a:prstClr val="white"/>
              </a:solidFill>
              <a:latin typeface="幼圆" panose="02010509060101010101" pitchFamily="49" charset="-122"/>
              <a:ea typeface="幼圆" panose="02010509060101010101" pitchFamily="49" charset="-122"/>
            </a:endParaRPr>
          </a:p>
          <a:p>
            <a:pPr algn="ctr" defTabSz="1219170">
              <a:defRPr/>
            </a:pPr>
            <a:r>
              <a:rPr lang="zh-CN" altLang="en-US" sz="1867" b="1" dirty="0">
                <a:solidFill>
                  <a:prstClr val="white"/>
                </a:solidFill>
                <a:latin typeface="幼圆" panose="02010509060101010101" pitchFamily="49" charset="-122"/>
                <a:ea typeface="幼圆" panose="02010509060101010101" pitchFamily="49" charset="-122"/>
              </a:rPr>
              <a:t>耗散结构</a:t>
            </a:r>
            <a:r>
              <a:rPr lang="en-US" altLang="zh-CN" sz="1867" b="1" dirty="0">
                <a:solidFill>
                  <a:prstClr val="white"/>
                </a:solidFill>
                <a:latin typeface="幼圆" panose="02010509060101010101" pitchFamily="49" charset="-122"/>
                <a:ea typeface="幼圆" panose="02010509060101010101" pitchFamily="49" charset="-122"/>
              </a:rPr>
              <a:t/>
            </a:r>
            <a:br>
              <a:rPr lang="en-US" altLang="zh-CN" sz="1867" b="1" dirty="0">
                <a:solidFill>
                  <a:prstClr val="white"/>
                </a:solidFill>
                <a:latin typeface="幼圆" panose="02010509060101010101" pitchFamily="49" charset="-122"/>
                <a:ea typeface="幼圆" panose="02010509060101010101" pitchFamily="49" charset="-122"/>
              </a:rPr>
            </a:br>
            <a:r>
              <a:rPr lang="zh-CN" altLang="en-US" sz="1867" b="1" dirty="0">
                <a:solidFill>
                  <a:prstClr val="white"/>
                </a:solidFill>
                <a:latin typeface="幼圆" panose="02010509060101010101" pitchFamily="49" charset="-122"/>
                <a:ea typeface="幼圆" panose="02010509060101010101" pitchFamily="49" charset="-122"/>
              </a:rPr>
              <a:t>理论</a:t>
            </a:r>
          </a:p>
        </p:txBody>
      </p:sp>
      <p:sp>
        <p:nvSpPr>
          <p:cNvPr id="14" name="矩形 13"/>
          <p:cNvSpPr/>
          <p:nvPr/>
        </p:nvSpPr>
        <p:spPr bwMode="auto">
          <a:xfrm>
            <a:off x="719403" y="5694541"/>
            <a:ext cx="9409045" cy="872098"/>
          </a:xfrm>
          <a:prstGeom prst="rect">
            <a:avLst/>
          </a:prstGeom>
          <a:solidFill>
            <a:srgbClr val="0070C0"/>
          </a:solidFill>
          <a:ln>
            <a:solidFill>
              <a:schemeClr val="bg1">
                <a:lumMod val="95000"/>
              </a:schemeClr>
            </a:solidFill>
          </a:ln>
        </p:spPr>
        <p:style>
          <a:lnRef idx="3">
            <a:schemeClr val="lt1"/>
          </a:lnRef>
          <a:fillRef idx="1">
            <a:schemeClr val="accent2"/>
          </a:fillRef>
          <a:effectRef idx="1">
            <a:schemeClr val="accent2"/>
          </a:effectRef>
          <a:fontRef idx="minor">
            <a:schemeClr val="lt1"/>
          </a:fontRef>
        </p:style>
        <p:txBody>
          <a:bodyPr wrap="square">
            <a:spAutoFit/>
          </a:bodyPr>
          <a:lstStyle/>
          <a:p>
            <a:pPr indent="485128" defTabSz="1219170">
              <a:defRPr/>
            </a:pPr>
            <a:r>
              <a:rPr lang="zh-CN" altLang="en-US" sz="2667"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r>
              <a:rPr lang="zh-CN" altLang="en-US" sz="2400" dirty="0">
                <a:solidFill>
                  <a:prstClr val="white"/>
                </a:solidFill>
                <a:latin typeface="幼圆" panose="02010509060101010101" pitchFamily="49" charset="-122"/>
                <a:ea typeface="幼圆" panose="02010509060101010101" pitchFamily="49" charset="-122"/>
              </a:rPr>
              <a:t>是系统整体行为的表征和度量，主宰着系统演化的过程。</a:t>
            </a:r>
            <a:r>
              <a:rPr lang="zh-CN" altLang="en-US" sz="2400" dirty="0">
                <a:solidFill>
                  <a:srgbClr val="FFFF00"/>
                </a:solidFill>
                <a:latin typeface="幼圆" panose="02010509060101010101" pitchFamily="49" charset="-122"/>
                <a:ea typeface="幼圆" panose="02010509060101010101" pitchFamily="49" charset="-122"/>
              </a:rPr>
              <a:t>序参量是组织和自组织联合作用的结果。忽略任何一方面都是错误的。</a:t>
            </a:r>
          </a:p>
        </p:txBody>
      </p:sp>
      <p:sp>
        <p:nvSpPr>
          <p:cNvPr id="15" name="矩形 14"/>
          <p:cNvSpPr/>
          <p:nvPr/>
        </p:nvSpPr>
        <p:spPr>
          <a:xfrm>
            <a:off x="10704512" y="0"/>
            <a:ext cx="1487488" cy="68580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17" name="文本框 16">
            <a:hlinkClick r:id="rId4" action="ppaction://hlinksldjump"/>
          </p:cNvPr>
          <p:cNvSpPr txBox="1"/>
          <p:nvPr/>
        </p:nvSpPr>
        <p:spPr>
          <a:xfrm>
            <a:off x="9419143" y="155999"/>
            <a:ext cx="1214445" cy="338554"/>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600" dirty="0">
                <a:solidFill>
                  <a:schemeClr val="bg1"/>
                </a:solidFill>
                <a:latin typeface="Arial Narrow" panose="020B0606020202030204" pitchFamily="34" charset="0"/>
              </a:rPr>
              <a:t>BSV1ZZZZZ</a:t>
            </a:r>
            <a:endParaRPr lang="zh-CN" altLang="en-US" sz="1600" dirty="0">
              <a:solidFill>
                <a:schemeClr val="bg1"/>
              </a:solidFill>
              <a:latin typeface="Arial Narrow" panose="020B0606020202030204" pitchFamily="34" charset="0"/>
            </a:endParaRPr>
          </a:p>
        </p:txBody>
      </p:sp>
      <p:grpSp>
        <p:nvGrpSpPr>
          <p:cNvPr id="16" name="组合 15"/>
          <p:cNvGrpSpPr/>
          <p:nvPr/>
        </p:nvGrpSpPr>
        <p:grpSpPr>
          <a:xfrm>
            <a:off x="459610" y="568090"/>
            <a:ext cx="6496978" cy="995210"/>
            <a:chOff x="311837" y="887716"/>
            <a:chExt cx="4872734" cy="746407"/>
          </a:xfrm>
        </p:grpSpPr>
        <p:sp>
          <p:nvSpPr>
            <p:cNvPr id="18" name="TextBox 23"/>
            <p:cNvSpPr txBox="1"/>
            <p:nvPr/>
          </p:nvSpPr>
          <p:spPr>
            <a:xfrm>
              <a:off x="467544" y="980049"/>
              <a:ext cx="2776866" cy="56174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1219170"/>
              <a:r>
                <a:rPr lang="zh-CN" altLang="en-US" sz="4267" b="1" spc="67"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4267" b="1" spc="67"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4267"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4800" b="1" spc="67"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9" name="TextBox 24"/>
            <p:cNvSpPr txBox="1"/>
            <p:nvPr/>
          </p:nvSpPr>
          <p:spPr>
            <a:xfrm>
              <a:off x="3913550" y="887716"/>
              <a:ext cx="1271021" cy="746407"/>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5867"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20" name="圆角矩形标注 19"/>
            <p:cNvSpPr/>
            <p:nvPr/>
          </p:nvSpPr>
          <p:spPr>
            <a:xfrm>
              <a:off x="311837" y="980049"/>
              <a:ext cx="2964019" cy="584775"/>
            </a:xfrm>
            <a:prstGeom prst="wedgeRoundRectCallout">
              <a:avLst>
                <a:gd name="adj1" fmla="val 70615"/>
                <a:gd name="adj2" fmla="val -3203"/>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幼圆" panose="02010509060101010101" pitchFamily="49" charset="-122"/>
              </a:endParaRPr>
            </a:p>
          </p:txBody>
        </p:sp>
      </p:grpSp>
    </p:spTree>
    <p:extLst>
      <p:ext uri="{BB962C8B-B14F-4D97-AF65-F5344CB8AC3E}">
        <p14:creationId xmlns:p14="http://schemas.microsoft.com/office/powerpoint/2010/main" val="32976219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screen"/>
          <a:srcRect/>
          <a:stretch>
            <a:fillRect/>
          </a:stretch>
        </p:blipFill>
        <p:spPr bwMode="auto">
          <a:xfrm>
            <a:off x="719404" y="1604797"/>
            <a:ext cx="3435473" cy="3168352"/>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23" name="组合 22"/>
          <p:cNvGrpSpPr/>
          <p:nvPr/>
        </p:nvGrpSpPr>
        <p:grpSpPr>
          <a:xfrm>
            <a:off x="459610" y="568090"/>
            <a:ext cx="6496978" cy="995210"/>
            <a:chOff x="311837" y="887716"/>
            <a:chExt cx="4872734" cy="746407"/>
          </a:xfrm>
        </p:grpSpPr>
        <p:sp>
          <p:nvSpPr>
            <p:cNvPr id="24" name="TextBox 23"/>
            <p:cNvSpPr txBox="1"/>
            <p:nvPr/>
          </p:nvSpPr>
          <p:spPr>
            <a:xfrm>
              <a:off x="467544" y="980049"/>
              <a:ext cx="2776866" cy="56174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1219170"/>
              <a:r>
                <a:rPr lang="zh-CN" altLang="en-US" sz="4267" b="1" spc="67"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4267" b="1" spc="67"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4267" b="1" spc="67"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4800" b="1" spc="67"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5" name="TextBox 24"/>
            <p:cNvSpPr txBox="1"/>
            <p:nvPr/>
          </p:nvSpPr>
          <p:spPr>
            <a:xfrm>
              <a:off x="3913550" y="887716"/>
              <a:ext cx="1271021" cy="746407"/>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5867"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26" name="圆角矩形标注 25"/>
            <p:cNvSpPr/>
            <p:nvPr/>
          </p:nvSpPr>
          <p:spPr>
            <a:xfrm>
              <a:off x="311837" y="980049"/>
              <a:ext cx="2964019" cy="584775"/>
            </a:xfrm>
            <a:prstGeom prst="wedgeRoundRectCallout">
              <a:avLst>
                <a:gd name="adj1" fmla="val 70615"/>
                <a:gd name="adj2" fmla="val -3203"/>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幼圆" panose="02010509060101010101" pitchFamily="49" charset="-122"/>
              </a:endParaRPr>
            </a:p>
          </p:txBody>
        </p:sp>
      </p:grpSp>
      <p:sp>
        <p:nvSpPr>
          <p:cNvPr id="28" name="矩形 27"/>
          <p:cNvSpPr/>
          <p:nvPr/>
        </p:nvSpPr>
        <p:spPr>
          <a:xfrm>
            <a:off x="10704512" y="0"/>
            <a:ext cx="1487488" cy="68580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grpSp>
        <p:nvGrpSpPr>
          <p:cNvPr id="13" name="组合 7"/>
          <p:cNvGrpSpPr/>
          <p:nvPr/>
        </p:nvGrpSpPr>
        <p:grpSpPr bwMode="auto">
          <a:xfrm>
            <a:off x="7248128" y="1376197"/>
            <a:ext cx="2852163" cy="4256603"/>
            <a:chOff x="6131619" y="1000108"/>
            <a:chExt cx="3287003" cy="5249739"/>
          </a:xfrm>
        </p:grpSpPr>
        <p:pic>
          <p:nvPicPr>
            <p:cNvPr id="14" name="Picture 2" descr="c:\documents and settings\administrator\application data\360se6\User Data\temp\7aec54e736d12f2e62f13c114fc2d562843568cf.jpg"/>
            <p:cNvPicPr>
              <a:picLocks noChangeArrowheads="1"/>
            </p:cNvPicPr>
            <p:nvPr/>
          </p:nvPicPr>
          <p:blipFill>
            <a:blip r:embed="rId4" cstate="screen"/>
            <a:srcRect/>
            <a:stretch>
              <a:fillRect/>
            </a:stretch>
          </p:blipFill>
          <p:spPr bwMode="auto">
            <a:xfrm>
              <a:off x="7489796" y="1000108"/>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300000"/>
              </a:camera>
              <a:lightRig rig="twoPt" dir="t">
                <a:rot lat="0" lon="0" rev="7200000"/>
              </a:lightRig>
            </a:scene3d>
            <a:sp3d>
              <a:bevelT w="25400" h="19050"/>
              <a:contourClr>
                <a:srgbClr val="FFFFFF"/>
              </a:contourClr>
            </a:sp3d>
          </p:spPr>
        </p:pic>
        <p:pic>
          <p:nvPicPr>
            <p:cNvPr id="16" name="Picture 6" descr="c:\documents and settings\administrator\application data\360se6\User Data\temp\s4030105.jpg"/>
            <p:cNvPicPr>
              <a:picLocks noChangeArrowheads="1"/>
            </p:cNvPicPr>
            <p:nvPr/>
          </p:nvPicPr>
          <p:blipFill>
            <a:blip r:embed="rId5" cstate="screen"/>
            <a:srcRect/>
            <a:stretch>
              <a:fillRect/>
            </a:stretch>
          </p:blipFill>
          <p:spPr bwMode="auto">
            <a:xfrm>
              <a:off x="6750875" y="2107397"/>
              <a:ext cx="1928826" cy="300039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600000"/>
              </a:camera>
              <a:lightRig rig="twoPt" dir="t">
                <a:rot lat="0" lon="0" rev="7200000"/>
              </a:lightRig>
            </a:scene3d>
            <a:sp3d>
              <a:bevelT w="25400" h="19050"/>
              <a:contourClr>
                <a:srgbClr val="FFFFFF"/>
              </a:contourClr>
            </a:sp3d>
          </p:spPr>
        </p:pic>
        <p:pic>
          <p:nvPicPr>
            <p:cNvPr id="17" name="Picture 20" descr="c:\documents and settings\administrator\application data\360se6\User Data\temp\u=1699585798,3339288410&amp;fm=11&amp;gp=0.jpg"/>
            <p:cNvPicPr>
              <a:picLocks noChangeArrowheads="1"/>
            </p:cNvPicPr>
            <p:nvPr/>
          </p:nvPicPr>
          <p:blipFill>
            <a:blip r:embed="rId6" cstate="screen"/>
            <a:srcRect/>
            <a:stretch>
              <a:fillRect/>
            </a:stretch>
          </p:blipFill>
          <p:spPr bwMode="auto">
            <a:xfrm>
              <a:off x="6131619" y="3249452"/>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1200000"/>
              </a:camera>
              <a:lightRig rig="twoPt" dir="t">
                <a:rot lat="0" lon="0" rev="7200000"/>
              </a:lightRig>
            </a:scene3d>
            <a:sp3d>
              <a:bevelT w="25400" h="19050"/>
              <a:contourClr>
                <a:srgbClr val="FFFFFF"/>
              </a:contourClr>
            </a:sp3d>
          </p:spPr>
        </p:pic>
      </p:grpSp>
      <p:pic>
        <p:nvPicPr>
          <p:cNvPr id="18" name="Picture 10" descr="c:\documents and settings\administrator\application data\360se6\User Data\temp\962bd40735fae6cdc499bc470db30f2442a70fe2.jpg"/>
          <p:cNvPicPr>
            <a:picLocks noChangeArrowheads="1"/>
          </p:cNvPicPr>
          <p:nvPr/>
        </p:nvPicPr>
        <p:blipFill>
          <a:blip r:embed="rId7" cstate="print"/>
          <a:srcRect/>
          <a:stretch>
            <a:fillRect/>
          </a:stretch>
        </p:blipFill>
        <p:spPr bwMode="auto">
          <a:xfrm>
            <a:off x="5156196" y="2277360"/>
            <a:ext cx="1355507" cy="1918467"/>
          </a:xfrm>
          <a:prstGeom prst="rect">
            <a:avLst/>
          </a:prstGeom>
          <a:noFill/>
          <a:ln w="3175">
            <a:solidFill>
              <a:schemeClr val="bg1">
                <a:lumMod val="85000"/>
                <a:alpha val="99000"/>
              </a:schemeClr>
            </a:solidFill>
          </a:ln>
          <a:effectLst>
            <a:glow rad="101600">
              <a:schemeClr val="accent1">
                <a:satMod val="175000"/>
                <a:alpha val="40000"/>
              </a:schemeClr>
            </a:glow>
          </a:effectLst>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sp>
        <p:nvSpPr>
          <p:cNvPr id="11" name="TextBox 10"/>
          <p:cNvSpPr txBox="1"/>
          <p:nvPr/>
        </p:nvSpPr>
        <p:spPr>
          <a:xfrm>
            <a:off x="457038" y="4529249"/>
            <a:ext cx="7981672" cy="1077218"/>
          </a:xfrm>
          <a:prstGeom prst="rect">
            <a:avLst/>
          </a:prstGeom>
          <a:noFill/>
        </p:spPr>
        <p:txBody>
          <a:bodyPr wrap="none" rtlCol="0">
            <a:spAutoFit/>
          </a:bodyPr>
          <a:lstStyle/>
          <a:p>
            <a:pPr defTabSz="1219170"/>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组织</a:t>
            </a:r>
            <a:r>
              <a:rPr lang="zh-CN" altLang="en-US"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主要解决序参量的发展</a:t>
            </a: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方向</a:t>
            </a:r>
            <a:r>
              <a:rPr lang="zh-CN" altLang="en-US"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问题</a:t>
            </a:r>
            <a:endParaRPr lang="en-US" altLang="zh-CN"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1219170"/>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r>
              <a:rPr lang="zh-CN" altLang="en-US"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主要解决序参量的驱动力的</a:t>
            </a: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a:t>
            </a:r>
            <a:r>
              <a:rPr lang="zh-CN" altLang="en-US" sz="32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的问题</a:t>
            </a:r>
          </a:p>
        </p:txBody>
      </p:sp>
      <p:sp>
        <p:nvSpPr>
          <p:cNvPr id="15" name="TextBox 14"/>
          <p:cNvSpPr txBox="1"/>
          <p:nvPr/>
        </p:nvSpPr>
        <p:spPr>
          <a:xfrm>
            <a:off x="457038" y="5632800"/>
            <a:ext cx="10109362" cy="830997"/>
          </a:xfrm>
          <a:prstGeom prst="rect">
            <a:avLst/>
          </a:prstGeom>
          <a:solidFill>
            <a:srgbClr val="FF0000"/>
          </a:solidFill>
        </p:spPr>
        <p:txBody>
          <a:bodyPr wrap="square" rtlCol="0">
            <a:spAutoFit/>
          </a:bodyPr>
          <a:lstStyle/>
          <a:p>
            <a:pPr algn="ctr" defTabSz="1219170"/>
            <a:r>
              <a:rPr lang="zh-CN" altLang="en-US" sz="4800" dirty="0" smtClean="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充分发挥基层的作用</a:t>
            </a:r>
            <a:r>
              <a:rPr lang="zh-CN" altLang="en-US" sz="4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4800" dirty="0" smtClean="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自底向上建设</a:t>
            </a:r>
            <a:endParaRPr lang="zh-CN" altLang="en-US" sz="4800" b="1"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extLst>
      <p:ext uri="{BB962C8B-B14F-4D97-AF65-F5344CB8AC3E}">
        <p14:creationId xmlns:p14="http://schemas.microsoft.com/office/powerpoint/2010/main" val="22197716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815414" y="1209140"/>
            <a:ext cx="4011034" cy="748988"/>
          </a:xfrm>
          <a:prstGeom prst="rect">
            <a:avLst/>
          </a:prstGeom>
          <a:noFill/>
        </p:spPr>
        <p:txBody>
          <a:bodyPr wrap="none" rtlCol="0">
            <a:spAutoFit/>
          </a:bodyPr>
          <a:lstStyle/>
          <a:p>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4" name="TextBox 3"/>
          <p:cNvSpPr txBox="1"/>
          <p:nvPr/>
        </p:nvSpPr>
        <p:spPr>
          <a:xfrm>
            <a:off x="841170" y="740702"/>
            <a:ext cx="326243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现在应该可以解释清楚</a:t>
            </a:r>
          </a:p>
        </p:txBody>
      </p:sp>
      <p:sp>
        <p:nvSpPr>
          <p:cNvPr id="5" name="矩形 4"/>
          <p:cNvSpPr/>
          <p:nvPr/>
        </p:nvSpPr>
        <p:spPr>
          <a:xfrm>
            <a:off x="1007435" y="2259450"/>
            <a:ext cx="8928992" cy="2062103"/>
          </a:xfrm>
          <a:prstGeom prst="rect">
            <a:avLst/>
          </a:prstGeom>
          <a:ln w="3175">
            <a:solidFill>
              <a:srgbClr val="0070C0"/>
            </a:solidFill>
          </a:ln>
        </p:spPr>
        <p:txBody>
          <a:bodyPr wrap="square">
            <a:spAutoFit/>
          </a:bodyPr>
          <a:lstStyle/>
          <a:p>
            <a:pPr algn="just"/>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 </a:t>
            </a:r>
            <a:r>
              <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Holographic and Organic </a:t>
            </a:r>
            <a:r>
              <a:rPr lang="en-US" altLang="zh-CN" sz="2400" dirty="0" err="1">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Syetems</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，是指组成部分带有全局信息，能够自主繁殖，具有使命感和能动性，以块茎结构为典型代表的有机系统。</a:t>
            </a:r>
          </a:p>
          <a:p>
            <a:pPr algn="just"/>
            <a:endPar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just"/>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全息有机系统的使命是</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生存</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发展</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和</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重建</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p>
        </p:txBody>
      </p:sp>
      <p:pic>
        <p:nvPicPr>
          <p:cNvPr id="8194" name="Picture 2"/>
          <p:cNvPicPr>
            <a:picLocks noChangeArrowheads="1"/>
          </p:cNvPicPr>
          <p:nvPr/>
        </p:nvPicPr>
        <p:blipFill rotWithShape="1">
          <a:blip r:embed="rId2" cstate="screen"/>
          <a:srcRect/>
          <a:stretch>
            <a:fillRect/>
          </a:stretch>
        </p:blipFill>
        <p:spPr bwMode="auto">
          <a:xfrm>
            <a:off x="1081827" y="4773149"/>
            <a:ext cx="207162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rrowheads="1"/>
          </p:cNvPicPr>
          <p:nvPr/>
        </p:nvPicPr>
        <p:blipFill rotWithShape="1">
          <a:blip r:embed="rId3" cstate="screen"/>
          <a:srcRect/>
          <a:stretch>
            <a:fillRect/>
          </a:stretch>
        </p:blipFill>
        <p:spPr bwMode="auto">
          <a:xfrm>
            <a:off x="3310814" y="4773149"/>
            <a:ext cx="207162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rrowheads="1"/>
          </p:cNvPicPr>
          <p:nvPr/>
        </p:nvPicPr>
        <p:blipFill>
          <a:blip r:embed="rId4" cstate="screen"/>
          <a:srcRect/>
          <a:stretch>
            <a:fillRect/>
          </a:stretch>
        </p:blipFill>
        <p:spPr bwMode="auto">
          <a:xfrm>
            <a:off x="5539801" y="4773149"/>
            <a:ext cx="207162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rrowheads="1"/>
          </p:cNvPicPr>
          <p:nvPr/>
        </p:nvPicPr>
        <p:blipFill>
          <a:blip r:embed="rId5" cstate="screen"/>
          <a:srcRect/>
          <a:stretch>
            <a:fillRect/>
          </a:stretch>
        </p:blipFill>
        <p:spPr bwMode="auto">
          <a:xfrm>
            <a:off x="7768789" y="4773149"/>
            <a:ext cx="207162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文本框 9"/>
          <p:cNvSpPr txBox="1"/>
          <p:nvPr/>
        </p:nvSpPr>
        <p:spPr>
          <a:xfrm>
            <a:off x="7304039" y="-6418"/>
            <a:ext cx="3240194" cy="1913474"/>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zh-CN" altLang="en-US" sz="37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a:t>
            </a:r>
            <a:r>
              <a:rPr lang="en-US" altLang="zh-CN" sz="37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r>
            <a:br>
              <a:rPr lang="en-US" altLang="zh-CN" sz="37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br>
            <a:r>
              <a:rPr lang="zh-CN" altLang="en-US" sz="3733"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系统论</a:t>
            </a:r>
          </a:p>
        </p:txBody>
      </p:sp>
      <p:sp>
        <p:nvSpPr>
          <p:cNvPr id="11" name="文本框 10">
            <a:hlinkClick r:id="rId6" action="ppaction://hlinksldjump"/>
          </p:cNvPr>
          <p:cNvSpPr txBox="1"/>
          <p:nvPr/>
        </p:nvSpPr>
        <p:spPr>
          <a:xfrm>
            <a:off x="10128449" y="233380"/>
            <a:ext cx="1136729" cy="338554"/>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6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BSV3QXYJ</a:t>
            </a:r>
            <a:endParaRPr lang="zh-CN" altLang="en-US" sz="16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Tree>
    <p:extLst>
      <p:ext uri="{BB962C8B-B14F-4D97-AF65-F5344CB8AC3E}">
        <p14:creationId xmlns:p14="http://schemas.microsoft.com/office/powerpoint/2010/main" val="3383423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TextBox 2"/>
          <p:cNvSpPr txBox="1"/>
          <p:nvPr/>
        </p:nvSpPr>
        <p:spPr>
          <a:xfrm>
            <a:off x="815414" y="740701"/>
            <a:ext cx="4011034" cy="748988"/>
          </a:xfrm>
          <a:prstGeom prst="rect">
            <a:avLst/>
          </a:prstGeom>
          <a:noFill/>
        </p:spPr>
        <p:txBody>
          <a:bodyPr wrap="none" rtlCol="0">
            <a:spAutoFit/>
          </a:bodyPr>
          <a:lstStyle/>
          <a:p>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6" name="矩形 5"/>
          <p:cNvSpPr/>
          <p:nvPr/>
        </p:nvSpPr>
        <p:spPr>
          <a:xfrm>
            <a:off x="1007435" y="1604798"/>
            <a:ext cx="6240693" cy="5058244"/>
          </a:xfrm>
          <a:prstGeom prst="rect">
            <a:avLst/>
          </a:prstGeom>
          <a:ln w="3175">
            <a:solidFill>
              <a:srgbClr val="0070C0"/>
            </a:solidFill>
          </a:ln>
        </p:spPr>
        <p:txBody>
          <a:bodyPr wrap="square">
            <a:spAutoFit/>
          </a:bodyPr>
          <a:lstStyle/>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局部可见整体</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即系统的一部分包含着系统的全部信息，根据这个信息可以看见甚至恢复整体。比如种子可以长成植株。</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具有解构模式</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当然，结构化和解构化是需要相结合的。</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3</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具有代偿功能</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当系统的某一部分失效后，可以用系统的其他在一定程度上给予弥补，避免系统失败。虚拟化和云计算就具有显著的代偿功能。</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4</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具有再生或重建功能</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系统能够复活，或者使下一代出生。</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5</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允许冗余</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不追求大一统，允许一定程度的冗余。其实这也是代偿等功能的基础。</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6</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生命力顽强</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系统的吸引子强大，承载着强烈的使命，驱动力强劲，迭代积极，进化速度快，适应能力强。</a:t>
            </a:r>
          </a:p>
          <a:p>
            <a:pPr indent="359824"/>
            <a:r>
              <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7</a:t>
            </a:r>
            <a:r>
              <a:rPr lang="zh-CN" altLang="en-US"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自组织力强</a:t>
            </a:r>
            <a:endParaRPr lang="en-US" altLang="zh-CN" sz="1867"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indent="359824"/>
            <a:r>
              <a:rPr lang="zh-CN" altLang="en-US" sz="1600" dirty="0">
                <a:latin typeface="幼圆" panose="02010509060101010101" pitchFamily="49" charset="-122"/>
                <a:ea typeface="幼圆" panose="02010509060101010101" pitchFamily="49" charset="-122"/>
                <a:cs typeface="Arial Black" panose="020B0A04020102020204" pitchFamily="34" charset="0"/>
              </a:rPr>
              <a:t>即使没有上级组织力的指挥，本系统也会按照使命的召唤，自组织起来，努力前行。</a:t>
            </a:r>
          </a:p>
        </p:txBody>
      </p:sp>
      <p:pic>
        <p:nvPicPr>
          <p:cNvPr id="5" name="图片 4"/>
          <p:cNvPicPr>
            <a:picLocks noChangeAspect="1"/>
          </p:cNvPicPr>
          <p:nvPr/>
        </p:nvPicPr>
        <p:blipFill>
          <a:blip r:embed="rId2"/>
          <a:stretch>
            <a:fillRect/>
          </a:stretch>
        </p:blipFill>
        <p:spPr>
          <a:xfrm>
            <a:off x="7536160" y="1604800"/>
            <a:ext cx="2880320" cy="3552393"/>
          </a:xfrm>
          <a:prstGeom prst="roundRect">
            <a:avLst>
              <a:gd name="adj" fmla="val 8594"/>
            </a:avLst>
          </a:prstGeom>
          <a:solidFill>
            <a:srgbClr val="FFFFFF">
              <a:shade val="85000"/>
            </a:srgbClr>
          </a:solidFill>
          <a:ln>
            <a:noFill/>
          </a:ln>
          <a:effectLst>
            <a:reflection blurRad="6350" stA="50000" endA="300" endPos="55500" dist="50800" dir="5400000" sy="-100000" algn="bl" rotWithShape="0"/>
          </a:effectLst>
        </p:spPr>
      </p:pic>
    </p:spTree>
    <p:extLst>
      <p:ext uri="{BB962C8B-B14F-4D97-AF65-F5344CB8AC3E}">
        <p14:creationId xmlns:p14="http://schemas.microsoft.com/office/powerpoint/2010/main" val="41864928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33901" y="2954866"/>
            <a:ext cx="2924198" cy="769441"/>
          </a:xfrm>
          <a:prstGeom prst="rect">
            <a:avLst/>
          </a:prstGeom>
          <a:noFill/>
        </p:spPr>
        <p:txBody>
          <a:bodyPr wrap="none" rtlCol="0">
            <a:spAutoFit/>
          </a:bodyPr>
          <a:lstStyle/>
          <a:p>
            <a:pPr algn="ct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 </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知识蒸馏</a:t>
            </a:r>
            <a:endPar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7639168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2441694" cy="769441"/>
          </a:xfrm>
          <a:prstGeom prst="rect">
            <a:avLst/>
          </a:prstGeom>
          <a:noFill/>
        </p:spPr>
        <p:txBody>
          <a:bodyPr wrap="none" rtlCol="0">
            <a:spAutoFit/>
          </a:bodyPr>
          <a:lstStyle/>
          <a:p>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知识蒸馏</a:t>
            </a:r>
            <a:endPar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 name="矩形 1"/>
          <p:cNvSpPr/>
          <p:nvPr/>
        </p:nvSpPr>
        <p:spPr>
          <a:xfrm>
            <a:off x="650287" y="1232174"/>
            <a:ext cx="5662964" cy="2369880"/>
          </a:xfrm>
          <a:prstGeom prst="rect">
            <a:avLst/>
          </a:prstGeom>
        </p:spPr>
        <p:txBody>
          <a:bodyPr wrap="square">
            <a:spAutoFit/>
          </a:bodyPr>
          <a:lstStyle/>
          <a:p>
            <a:pPr algn="just"/>
            <a:r>
              <a:rPr lang="zh-CN" altLang="en-US" sz="2800" b="1"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一</a:t>
            </a:r>
            <a:r>
              <a:rPr lang="zh-CN" altLang="en-US" sz="2800" b="1"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种模型压缩和加速</a:t>
            </a:r>
            <a:r>
              <a:rPr lang="zh-CN" altLang="en-US" sz="2800" b="1"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技术</a:t>
            </a:r>
            <a:endParaRPr lang="en-US" altLang="zh-CN" sz="2800" b="1"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r>
              <a:rPr lang="zh-CN" altLang="en-US" sz="2000" dirty="0" smtClean="0">
                <a:latin typeface="微软雅黑" panose="020B0503020204020204" pitchFamily="34" charset="-122"/>
                <a:ea typeface="微软雅黑" panose="020B0503020204020204" pitchFamily="34" charset="-122"/>
              </a:rPr>
              <a:t>它</a:t>
            </a:r>
            <a:r>
              <a:rPr lang="zh-CN" altLang="en-US" sz="2000" dirty="0">
                <a:latin typeface="微软雅黑" panose="020B0503020204020204" pitchFamily="34" charset="-122"/>
                <a:ea typeface="微软雅黑" panose="020B0503020204020204" pitchFamily="34" charset="-122"/>
              </a:rPr>
              <a:t>将大型模型（通常称为</a:t>
            </a:r>
            <a:r>
              <a:rPr lang="zh-CN" altLang="en-US" sz="2000" b="1" dirty="0">
                <a:solidFill>
                  <a:srgbClr val="C00000"/>
                </a:solidFill>
                <a:latin typeface="微软雅黑" panose="020B0503020204020204" pitchFamily="34" charset="-122"/>
                <a:ea typeface="微软雅黑" panose="020B0503020204020204" pitchFamily="34" charset="-122"/>
              </a:rPr>
              <a:t>教师模型</a:t>
            </a:r>
            <a:r>
              <a:rPr lang="zh-CN" altLang="en-US" sz="2000" dirty="0">
                <a:latin typeface="微软雅黑" panose="020B0503020204020204" pitchFamily="34" charset="-122"/>
                <a:ea typeface="微软雅黑" panose="020B0503020204020204" pitchFamily="34" charset="-122"/>
              </a:rPr>
              <a:t>）所学到的知识迁移到小型模型（通常称为</a:t>
            </a:r>
            <a:r>
              <a:rPr lang="zh-CN" altLang="en-US" sz="2000" b="1" dirty="0">
                <a:solidFill>
                  <a:srgbClr val="C00000"/>
                </a:solidFill>
                <a:latin typeface="微软雅黑" panose="020B0503020204020204" pitchFamily="34" charset="-122"/>
                <a:ea typeface="微软雅黑" panose="020B0503020204020204" pitchFamily="34" charset="-122"/>
              </a:rPr>
              <a:t>学生模型</a:t>
            </a:r>
            <a:r>
              <a:rPr lang="zh-CN" altLang="en-US" sz="2000" dirty="0">
                <a:latin typeface="微软雅黑" panose="020B0503020204020204" pitchFamily="34" charset="-122"/>
                <a:ea typeface="微软雅黑" panose="020B0503020204020204" pitchFamily="34" charset="-122"/>
              </a:rPr>
              <a:t>）中，从而让小型模型在减少计算资源消耗和推理时间的同时，尽可能达到接近大型模型的性能。这种技术具有很好的成本效益，在实际应用中有助于</a:t>
            </a:r>
            <a:r>
              <a:rPr lang="zh-CN" altLang="en-US" sz="2000" b="1" dirty="0">
                <a:solidFill>
                  <a:srgbClr val="C00000"/>
                </a:solidFill>
                <a:latin typeface="微软雅黑" panose="020B0503020204020204" pitchFamily="34" charset="-122"/>
                <a:ea typeface="微软雅黑" panose="020B0503020204020204" pitchFamily="34" charset="-122"/>
              </a:rPr>
              <a:t>降低计算资源需求和部署成本</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3" name="矩形 2"/>
          <p:cNvSpPr/>
          <p:nvPr/>
        </p:nvSpPr>
        <p:spPr>
          <a:xfrm>
            <a:off x="3015781" y="585272"/>
            <a:ext cx="3603872" cy="461665"/>
          </a:xfrm>
          <a:prstGeom prst="rect">
            <a:avLst/>
          </a:prstGeom>
        </p:spPr>
        <p:txBody>
          <a:bodyPr wrap="none">
            <a:spAutoFit/>
          </a:bodyPr>
          <a:lstStyle/>
          <a:p>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Knowledge Distillation</a:t>
            </a:r>
            <a:endPar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2685" y="4103666"/>
            <a:ext cx="2836898" cy="2124280"/>
          </a:xfrm>
          <a:prstGeom prst="rect">
            <a:avLst/>
          </a:prstGeom>
        </p:spPr>
      </p:pic>
      <p:sp>
        <p:nvSpPr>
          <p:cNvPr id="7" name="矩形 6"/>
          <p:cNvSpPr/>
          <p:nvPr/>
        </p:nvSpPr>
        <p:spPr>
          <a:xfrm>
            <a:off x="6571013" y="1342326"/>
            <a:ext cx="5073180" cy="2246769"/>
          </a:xfrm>
          <a:prstGeom prst="rect">
            <a:avLst/>
          </a:prstGeom>
        </p:spPr>
        <p:txBody>
          <a:bodyPr wrap="square">
            <a:spAutoFit/>
          </a:bodyPr>
          <a:lstStyle/>
          <a:p>
            <a:pPr indent="447675" algn="just"/>
            <a:r>
              <a:rPr lang="zh-CN" altLang="en-US" sz="2000" dirty="0" smtClean="0">
                <a:latin typeface="微软雅黑" panose="020B0503020204020204" pitchFamily="34" charset="-122"/>
                <a:ea typeface="微软雅黑" panose="020B0503020204020204" pitchFamily="34" charset="-122"/>
              </a:rPr>
              <a:t>知识</a:t>
            </a:r>
            <a:r>
              <a:rPr lang="zh-CN" altLang="en-US" sz="2000" dirty="0">
                <a:latin typeface="微软雅黑" panose="020B0503020204020204" pitchFamily="34" charset="-122"/>
                <a:ea typeface="微软雅黑" panose="020B0503020204020204" pitchFamily="34" charset="-122"/>
              </a:rPr>
              <a:t>蒸馏的核心思想是利用教师模型的软目标（</a:t>
            </a:r>
            <a:r>
              <a:rPr lang="en-US" altLang="zh-CN" sz="2000" dirty="0">
                <a:latin typeface="微软雅黑" panose="020B0503020204020204" pitchFamily="34" charset="-122"/>
                <a:ea typeface="微软雅黑" panose="020B0503020204020204" pitchFamily="34" charset="-122"/>
              </a:rPr>
              <a:t>Soft Targets</a:t>
            </a:r>
            <a:r>
              <a:rPr lang="zh-CN" altLang="en-US" sz="2000" dirty="0">
                <a:latin typeface="微软雅黑" panose="020B0503020204020204" pitchFamily="34" charset="-122"/>
                <a:ea typeface="微软雅黑" panose="020B0503020204020204" pitchFamily="34" charset="-122"/>
              </a:rPr>
              <a:t>）来引导学生模型的训练。软目标是教师模型对每个类别的概率分布，相比硬目标（即原始标签）提供了更丰富的信息。通过这种方式，学生模型能够学习到教师模型的泛化能力，从而在保持高性能的同时，降低计算复杂度和存储需求。</a:t>
            </a:r>
            <a:endParaRPr lang="zh-CN" altLang="en-US" sz="2000" b="0" i="0" dirty="0">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9906318" y="633869"/>
            <a:ext cx="1620957"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技术原理</a:t>
            </a:r>
          </a:p>
        </p:txBody>
      </p:sp>
      <p:pic>
        <p:nvPicPr>
          <p:cNvPr id="9" name="图片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86310" y="3820980"/>
            <a:ext cx="8357883" cy="2689652"/>
          </a:xfrm>
          <a:prstGeom prst="rect">
            <a:avLst/>
          </a:prstGeom>
        </p:spPr>
      </p:pic>
      <p:sp>
        <p:nvSpPr>
          <p:cNvPr id="10" name="文本框 9"/>
          <p:cNvSpPr txBox="1"/>
          <p:nvPr/>
        </p:nvSpPr>
        <p:spPr>
          <a:xfrm>
            <a:off x="10291865" y="6363138"/>
            <a:ext cx="1107996" cy="276999"/>
          </a:xfrm>
          <a:prstGeom prst="rect">
            <a:avLst/>
          </a:prstGeom>
          <a:noFill/>
        </p:spPr>
        <p:txBody>
          <a:bodyPr wrap="none" rtlCol="0">
            <a:spAutoFit/>
          </a:bodyPr>
          <a:lstStyle/>
          <a:p>
            <a:r>
              <a:rPr lang="zh-CN" altLang="en-US" sz="1200" dirty="0" smtClean="0">
                <a:solidFill>
                  <a:schemeClr val="bg1">
                    <a:lumMod val="65000"/>
                  </a:schemeClr>
                </a:solidFill>
                <a:latin typeface="微软雅黑" panose="020B0503020204020204" pitchFamily="34" charset="-122"/>
                <a:ea typeface="微软雅黑" panose="020B0503020204020204" pitchFamily="34" charset="-122"/>
              </a:rPr>
              <a:t>图片源自知乎</a:t>
            </a:r>
            <a:endParaRPr lang="zh-CN" altLang="en-US" sz="1200" dirty="0">
              <a:solidFill>
                <a:schemeClr val="bg1">
                  <a:lumMod val="6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6131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5262979" cy="769441"/>
          </a:xfrm>
          <a:prstGeom prst="rect">
            <a:avLst/>
          </a:prstGeom>
          <a:noFill/>
        </p:spPr>
        <p:txBody>
          <a:bodyPr wrap="none" rtlCol="0">
            <a:spAutoFit/>
          </a:bodyPr>
          <a:lstStyle/>
          <a:p>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知识蒸馏的</a:t>
            </a:r>
            <a:r>
              <a:rPr lang="zh-CN" altLang="en-US" sz="4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哲学含义</a:t>
            </a:r>
            <a:endParaRPr lang="zh-CN" altLang="en-US" sz="4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 name="矩形 1"/>
          <p:cNvSpPr/>
          <p:nvPr/>
        </p:nvSpPr>
        <p:spPr>
          <a:xfrm>
            <a:off x="650286" y="1232174"/>
            <a:ext cx="4826386" cy="3170099"/>
          </a:xfrm>
          <a:prstGeom prst="rect">
            <a:avLst/>
          </a:prstGeom>
          <a:ln w="3175">
            <a:solidFill>
              <a:schemeClr val="tx1"/>
            </a:solidFill>
          </a:ln>
        </p:spPr>
        <p:txBody>
          <a:bodyPr wrap="square">
            <a:noAutofit/>
          </a:bodyPr>
          <a:lstStyle/>
          <a:p>
            <a:pPr algn="just"/>
            <a:r>
              <a:rPr lang="zh-CN" altLang="en-US"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从</a:t>
            </a:r>
            <a:r>
              <a:rPr lang="zh-CN" altLang="en-US" sz="2800" u="sng"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哲学认识论</a:t>
            </a:r>
            <a:r>
              <a:rPr lang="zh-CN" altLang="en-US"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的角度</a:t>
            </a:r>
            <a:r>
              <a:rPr lang="zh-CN" altLang="en-US" sz="2800" dirty="0" smtClean="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看</a:t>
            </a:r>
            <a:endParaRPr lang="en-US" altLang="zh-CN" sz="2800" dirty="0" smtClean="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r>
              <a:rPr lang="zh-CN" altLang="en-US" sz="2400" b="1" dirty="0" smtClean="0">
                <a:solidFill>
                  <a:srgbClr val="C00000"/>
                </a:solidFill>
                <a:latin typeface="微软雅黑" panose="020B0503020204020204" pitchFamily="34" charset="-122"/>
                <a:ea typeface="微软雅黑" panose="020B0503020204020204" pitchFamily="34" charset="-122"/>
              </a:rPr>
              <a:t>知识</a:t>
            </a:r>
            <a:r>
              <a:rPr lang="zh-CN" altLang="en-US" sz="2400" b="1" dirty="0">
                <a:solidFill>
                  <a:srgbClr val="C00000"/>
                </a:solidFill>
                <a:latin typeface="微软雅黑" panose="020B0503020204020204" pitchFamily="34" charset="-122"/>
                <a:ea typeface="微软雅黑" panose="020B0503020204020204" pitchFamily="34" charset="-122"/>
              </a:rPr>
              <a:t>蒸馏就是一种学习和认识世界的过程</a:t>
            </a:r>
            <a:r>
              <a:rPr lang="zh-CN" altLang="en-US" sz="2400" dirty="0">
                <a:latin typeface="微软雅黑" panose="020B0503020204020204" pitchFamily="34" charset="-122"/>
                <a:ea typeface="微软雅黑" panose="020B0503020204020204" pitchFamily="34" charset="-122"/>
              </a:rPr>
              <a:t>：以前的大模型直接从实践中总结经验，逐步积累知识，而知识蒸馏是从前人</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系统</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已有的知识体系和经验中通过理性吸收、推理分析、定向挖掘等手段获得更加精准、更加系统、更高的层次的</a:t>
            </a:r>
            <a:r>
              <a:rPr lang="zh-CN" altLang="en-US" sz="2400" dirty="0" smtClean="0">
                <a:latin typeface="微软雅黑" panose="020B0503020204020204" pitchFamily="34" charset="-122"/>
                <a:ea typeface="微软雅黑" panose="020B0503020204020204" pitchFamily="34" charset="-122"/>
              </a:rPr>
              <a:t>知识。</a:t>
            </a:r>
            <a:endParaRPr lang="zh-CN" altLang="en-US" sz="2400" dirty="0">
              <a:latin typeface="微软雅黑" panose="020B0503020204020204" pitchFamily="34" charset="-122"/>
              <a:ea typeface="微软雅黑" panose="020B0503020204020204" pitchFamily="34" charset="-122"/>
            </a:endParaRPr>
          </a:p>
        </p:txBody>
      </p:sp>
      <p:sp>
        <p:nvSpPr>
          <p:cNvPr id="6" name="矩形 5"/>
          <p:cNvSpPr/>
          <p:nvPr/>
        </p:nvSpPr>
        <p:spPr>
          <a:xfrm>
            <a:off x="5718712" y="1232174"/>
            <a:ext cx="5779381" cy="3170099"/>
          </a:xfrm>
          <a:prstGeom prst="rect">
            <a:avLst/>
          </a:prstGeom>
          <a:ln w="3175">
            <a:solidFill>
              <a:schemeClr val="tx1"/>
            </a:solidFill>
          </a:ln>
        </p:spPr>
        <p:txBody>
          <a:bodyPr wrap="square">
            <a:noAutofit/>
          </a:bodyPr>
          <a:lstStyle/>
          <a:p>
            <a:pPr algn="just"/>
            <a:r>
              <a:rPr lang="zh-CN" altLang="en-US"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从</a:t>
            </a:r>
            <a:r>
              <a:rPr lang="zh-CN" altLang="en-US" sz="2800" u="sng"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大系统</a:t>
            </a:r>
            <a:r>
              <a:rPr lang="zh-CN" altLang="en-US" sz="2800" u="sng"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观全息</a:t>
            </a:r>
            <a:r>
              <a:rPr lang="zh-CN" altLang="en-US" sz="2800" u="sng"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有机系统论</a:t>
            </a:r>
            <a:r>
              <a:rPr lang="zh-CN" altLang="en-US"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角度看</a:t>
            </a:r>
            <a:endParaRPr lang="en-US" altLang="zh-CN" sz="2800" dirty="0">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r>
              <a:rPr lang="zh-CN" altLang="en-US" sz="2400" dirty="0">
                <a:solidFill>
                  <a:srgbClr val="C00000"/>
                </a:solidFill>
                <a:latin typeface="方正大黑简体" panose="03000509000000000000" pitchFamily="65" charset="-122"/>
                <a:ea typeface="方正大黑简体" panose="03000509000000000000" pitchFamily="65" charset="-122"/>
              </a:rPr>
              <a:t>知识蒸馏就是全息的提取和</a:t>
            </a:r>
            <a:r>
              <a:rPr lang="zh-CN" altLang="en-US" sz="2400" dirty="0" smtClean="0">
                <a:solidFill>
                  <a:srgbClr val="C00000"/>
                </a:solidFill>
                <a:latin typeface="方正大黑简体" panose="03000509000000000000" pitchFamily="65" charset="-122"/>
                <a:ea typeface="方正大黑简体" panose="03000509000000000000" pitchFamily="65" charset="-122"/>
              </a:rPr>
              <a:t>传递</a:t>
            </a:r>
            <a:r>
              <a:rPr lang="zh-CN" altLang="en-US" sz="2400" dirty="0" smtClean="0">
                <a:latin typeface="微软雅黑" panose="020B0503020204020204" pitchFamily="34" charset="-122"/>
                <a:ea typeface="微软雅黑" panose="020B0503020204020204" pitchFamily="34" charset="-122"/>
              </a:rPr>
              <a:t>：知识</a:t>
            </a:r>
            <a:r>
              <a:rPr lang="zh-CN" altLang="en-US" sz="2400" dirty="0">
                <a:latin typeface="微软雅黑" panose="020B0503020204020204" pitchFamily="34" charset="-122"/>
                <a:ea typeface="微软雅黑" panose="020B0503020204020204" pitchFamily="34" charset="-122"/>
              </a:rPr>
              <a:t>蒸馏的过程就是把全息从大模型提取并传递到小模型的过程。模型的规模虽然变小了，但小模型中仍然保持着大模型中的全息，这也就保持了大模型当中的基本功能。这就达到了在较低算力支持下即可达到较高智能水平的经济目标。</a:t>
            </a:r>
          </a:p>
        </p:txBody>
      </p:sp>
      <p:pic>
        <p:nvPicPr>
          <p:cNvPr id="11" name="图片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0286" y="4509408"/>
            <a:ext cx="4826386" cy="2052000"/>
          </a:xfrm>
          <a:prstGeom prst="rect">
            <a:avLst/>
          </a:prstGeom>
        </p:spPr>
      </p:pic>
      <p:pic>
        <p:nvPicPr>
          <p:cNvPr id="12" name="图片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31164" y="4462247"/>
            <a:ext cx="5488266" cy="2142834"/>
          </a:xfrm>
          <a:prstGeom prst="rect">
            <a:avLst/>
          </a:prstGeom>
          <a:noFill/>
          <a:ln>
            <a:noFill/>
          </a:ln>
        </p:spPr>
      </p:pic>
      <p:sp>
        <p:nvSpPr>
          <p:cNvPr id="13" name="文本框 12"/>
          <p:cNvSpPr txBox="1"/>
          <p:nvPr/>
        </p:nvSpPr>
        <p:spPr>
          <a:xfrm>
            <a:off x="8258782" y="6142271"/>
            <a:ext cx="3262432" cy="461665"/>
          </a:xfrm>
          <a:prstGeom prst="rect">
            <a:avLst/>
          </a:prstGeom>
          <a:solidFill>
            <a:srgbClr val="C00000"/>
          </a:solidFill>
        </p:spPr>
        <p:txBody>
          <a:bodyPr wrap="none" rtlCol="0">
            <a:spAutoFit/>
          </a:bodyPr>
          <a:lstStyle/>
          <a:p>
            <a:r>
              <a:rPr lang="zh-CN" altLang="en-US" sz="2400" dirty="0" smtClean="0">
                <a:solidFill>
                  <a:schemeClr val="bg1"/>
                </a:solidFill>
                <a:latin typeface="方正大黑简体" panose="03000509000000000000" pitchFamily="65" charset="-122"/>
                <a:ea typeface="方正大黑简体" panose="03000509000000000000" pitchFamily="65" charset="-122"/>
              </a:rPr>
              <a:t>缩小规模时，保持全息</a:t>
            </a:r>
            <a:endParaRPr lang="zh-CN" altLang="en-US" sz="2400" dirty="0">
              <a:solidFill>
                <a:schemeClr val="bg1"/>
              </a:solidFill>
              <a:latin typeface="方正大黑简体" panose="03000509000000000000" pitchFamily="65" charset="-122"/>
              <a:ea typeface="方正大黑简体" panose="03000509000000000000" pitchFamily="65" charset="-122"/>
            </a:endParaRPr>
          </a:p>
        </p:txBody>
      </p:sp>
      <p:sp>
        <p:nvSpPr>
          <p:cNvPr id="14" name="文本框 13"/>
          <p:cNvSpPr txBox="1"/>
          <p:nvPr/>
        </p:nvSpPr>
        <p:spPr>
          <a:xfrm>
            <a:off x="650542" y="6142270"/>
            <a:ext cx="2954655" cy="461665"/>
          </a:xfrm>
          <a:prstGeom prst="rect">
            <a:avLst/>
          </a:prstGeom>
          <a:solidFill>
            <a:srgbClr val="C00000"/>
          </a:solidFill>
        </p:spPr>
        <p:txBody>
          <a:bodyPr wrap="none" rtlCol="0">
            <a:spAutoFit/>
          </a:bodyPr>
          <a:lstStyle/>
          <a:p>
            <a:r>
              <a:rPr lang="zh-CN" altLang="en-US" sz="2400" dirty="0" smtClean="0">
                <a:solidFill>
                  <a:schemeClr val="bg1"/>
                </a:solidFill>
                <a:latin typeface="方正大黑简体" panose="03000509000000000000" pitchFamily="65" charset="-122"/>
                <a:ea typeface="方正大黑简体" panose="03000509000000000000" pitchFamily="65" charset="-122"/>
              </a:rPr>
              <a:t>知识而非经验的转移</a:t>
            </a:r>
            <a:endParaRPr lang="zh-CN" altLang="en-US" sz="2400" dirty="0">
              <a:solidFill>
                <a:schemeClr val="bg1"/>
              </a:solidFill>
              <a:latin typeface="方正大黑简体" panose="03000509000000000000" pitchFamily="65" charset="-122"/>
              <a:ea typeface="方正大黑简体" panose="03000509000000000000" pitchFamily="65" charset="-122"/>
            </a:endParaRPr>
          </a:p>
        </p:txBody>
      </p:sp>
      <p:sp>
        <p:nvSpPr>
          <p:cNvPr id="15" name="文本框 14"/>
          <p:cNvSpPr txBox="1"/>
          <p:nvPr/>
        </p:nvSpPr>
        <p:spPr>
          <a:xfrm>
            <a:off x="8190688" y="278654"/>
            <a:ext cx="2390398" cy="738664"/>
          </a:xfrm>
          <a:prstGeom prst="rect">
            <a:avLst/>
          </a:prstGeom>
          <a:noFill/>
        </p:spPr>
        <p:txBody>
          <a:bodyPr wrap="none" rtlCol="0">
            <a:spAutoFit/>
          </a:bodyPr>
          <a:lstStyle/>
          <a:p>
            <a:r>
              <a:rPr lang="zh-CN" altLang="en-US" sz="2400" dirty="0" smtClean="0">
                <a:latin typeface="方正大黑简体" panose="03000509000000000000" pitchFamily="65" charset="-122"/>
                <a:ea typeface="方正大黑简体" panose="03000509000000000000" pitchFamily="65" charset="-122"/>
              </a:rPr>
              <a:t>知识</a:t>
            </a:r>
            <a:r>
              <a:rPr lang="en-US" altLang="zh-CN" sz="2400" dirty="0" smtClean="0">
                <a:latin typeface="方正大黑简体" panose="03000509000000000000" pitchFamily="65" charset="-122"/>
                <a:ea typeface="方正大黑简体" panose="03000509000000000000" pitchFamily="65" charset="-122"/>
              </a:rPr>
              <a:t>=</a:t>
            </a:r>
            <a:r>
              <a:rPr lang="zh-CN" altLang="en-US" sz="2400" dirty="0" smtClean="0">
                <a:latin typeface="方正大黑简体" panose="03000509000000000000" pitchFamily="65" charset="-122"/>
                <a:ea typeface="方正大黑简体" panose="03000509000000000000" pitchFamily="65" charset="-122"/>
              </a:rPr>
              <a:t>感性</a:t>
            </a:r>
            <a:r>
              <a:rPr lang="en-US" altLang="zh-CN" sz="2400" dirty="0" smtClean="0">
                <a:latin typeface="方正大黑简体" panose="03000509000000000000" pitchFamily="65" charset="-122"/>
                <a:ea typeface="方正大黑简体" panose="03000509000000000000" pitchFamily="65" charset="-122"/>
              </a:rPr>
              <a:t>+</a:t>
            </a:r>
            <a:r>
              <a:rPr lang="zh-CN" altLang="en-US" sz="2400" dirty="0" smtClean="0">
                <a:latin typeface="方正大黑简体" panose="03000509000000000000" pitchFamily="65" charset="-122"/>
                <a:ea typeface="方正大黑简体" panose="03000509000000000000" pitchFamily="65" charset="-122"/>
              </a:rPr>
              <a:t>理性</a:t>
            </a:r>
            <a:endParaRPr lang="en-US" altLang="zh-CN" sz="2400" dirty="0" smtClean="0">
              <a:latin typeface="方正大黑简体" panose="03000509000000000000" pitchFamily="65" charset="-122"/>
              <a:ea typeface="方正大黑简体" panose="03000509000000000000" pitchFamily="65" charset="-122"/>
            </a:endParaRPr>
          </a:p>
          <a:p>
            <a:pPr algn="r"/>
            <a:r>
              <a:rPr lang="en-US" altLang="zh-CN" dirty="0" smtClean="0">
                <a:latin typeface="方正大黑简体" panose="03000509000000000000" pitchFamily="65" charset="-122"/>
                <a:ea typeface="方正大黑简体" panose="03000509000000000000" pitchFamily="65" charset="-122"/>
              </a:rPr>
              <a:t>——</a:t>
            </a:r>
            <a:r>
              <a:rPr lang="zh-CN" altLang="en-US" dirty="0" smtClean="0">
                <a:latin typeface="方正大黑简体" panose="03000509000000000000" pitchFamily="65" charset="-122"/>
                <a:ea typeface="方正大黑简体" panose="03000509000000000000" pitchFamily="65" charset="-122"/>
              </a:rPr>
              <a:t>康德</a:t>
            </a:r>
            <a:endParaRPr lang="zh-CN" altLang="en-US" dirty="0">
              <a:latin typeface="方正大黑简体" panose="03000509000000000000" pitchFamily="65" charset="-122"/>
              <a:ea typeface="方正大黑简体" panose="03000509000000000000" pitchFamily="65" charset="-122"/>
            </a:endParaRPr>
          </a:p>
        </p:txBody>
      </p:sp>
      <p:pic>
        <p:nvPicPr>
          <p:cNvPr id="16" name="图片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51" y="224699"/>
            <a:ext cx="718357" cy="90034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071639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51773" y="2954866"/>
            <a:ext cx="3488455" cy="769441"/>
          </a:xfrm>
          <a:prstGeom prst="rect">
            <a:avLst/>
          </a:prstGeom>
          <a:noFill/>
        </p:spPr>
        <p:txBody>
          <a:bodyPr wrap="none" rtlCol="0">
            <a:spAutoFit/>
          </a:bodyPr>
          <a:lstStyle/>
          <a:p>
            <a:pPr algn="ct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 </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大模型体系</a:t>
            </a:r>
            <a:endPar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3016923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6481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5420074" cy="769441"/>
          </a:xfrm>
          <a:prstGeom prst="rect">
            <a:avLst/>
          </a:prstGeom>
          <a:noFill/>
        </p:spPr>
        <p:txBody>
          <a:bodyPr wrap="none" rtlCol="0">
            <a:spAutoFit/>
          </a:bodyPr>
          <a:lstStyle/>
          <a:p>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行业</a:t>
            </a: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企业大模型体系</a:t>
            </a:r>
            <a:endParaRPr lang="zh-CN" altLang="en-US" sz="4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5" name="矩形 4"/>
          <p:cNvSpPr/>
          <p:nvPr/>
        </p:nvSpPr>
        <p:spPr>
          <a:xfrm>
            <a:off x="990598" y="1125040"/>
            <a:ext cx="7518401" cy="5447645"/>
          </a:xfrm>
          <a:prstGeom prst="rect">
            <a:avLst/>
          </a:prstGeom>
        </p:spPr>
        <p:txBody>
          <a:bodyPr wrap="square">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 行业大模型应该是一个体系</a:t>
            </a:r>
          </a:p>
          <a:p>
            <a:r>
              <a:rPr lang="zh-CN" altLang="en-US" dirty="0" smtClean="0">
                <a:latin typeface="微软雅黑" panose="020B0503020204020204" pitchFamily="34" charset="-122"/>
                <a:ea typeface="微软雅黑" panose="020B0503020204020204" pitchFamily="34" charset="-122"/>
              </a:rPr>
              <a:t>    行业</a:t>
            </a:r>
            <a:r>
              <a:rPr lang="zh-CN" altLang="en-US" dirty="0">
                <a:latin typeface="微软雅黑" panose="020B0503020204020204" pitchFamily="34" charset="-122"/>
                <a:ea typeface="微软雅黑" panose="020B0503020204020204" pitchFamily="34" charset="-122"/>
              </a:rPr>
              <a:t>大模型不应该是孤立存在的单一系统，而是一个综合性的体系</a:t>
            </a:r>
            <a:r>
              <a:rPr lang="zh-CN" altLang="en-US" dirty="0" smtClean="0">
                <a:latin typeface="微软雅黑" panose="020B0503020204020204" pitchFamily="34" charset="-122"/>
                <a:ea typeface="微软雅黑" panose="020B0503020204020204" pitchFamily="34" charset="-122"/>
              </a:rPr>
              <a:t>。要</a:t>
            </a:r>
            <a:r>
              <a:rPr lang="zh-CN" altLang="en-US" dirty="0">
                <a:latin typeface="微软雅黑" panose="020B0503020204020204" pitchFamily="34" charset="-122"/>
                <a:ea typeface="微软雅黑" panose="020B0503020204020204" pitchFamily="34" charset="-122"/>
              </a:rPr>
              <a:t>涵盖多个层面和维度，以确保能够全面、高效地服务于特定行业的需求。</a:t>
            </a: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(2) 行业大模型应分层次分布式部署应用</a:t>
            </a:r>
          </a:p>
          <a:p>
            <a:r>
              <a:rPr lang="zh-CN" altLang="en-US" dirty="0" smtClean="0">
                <a:latin typeface="微软雅黑" panose="020B0503020204020204" pitchFamily="34" charset="-122"/>
                <a:ea typeface="微软雅黑" panose="020B0503020204020204" pitchFamily="34" charset="-122"/>
              </a:rPr>
              <a:t>    不同</a:t>
            </a:r>
            <a:r>
              <a:rPr lang="zh-CN" altLang="en-US" dirty="0">
                <a:latin typeface="微软雅黑" panose="020B0503020204020204" pitchFamily="34" charset="-122"/>
                <a:ea typeface="微软雅黑" panose="020B0503020204020204" pitchFamily="34" charset="-122"/>
              </a:rPr>
              <a:t>层次和区域的大模型承担着不同的功能和任务，通过协同工作，共同支撑起整个行业的智能化需求。这种分层次和区域的部署方式有助于优化资源配置，提高模型的运行效率和准确性。</a:t>
            </a: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 垂直领域大模型“宜窄不宜宽”</a:t>
            </a:r>
          </a:p>
          <a:p>
            <a:pPr algn="just"/>
            <a:r>
              <a:rPr lang="zh-CN" altLang="en-US" dirty="0" smtClean="0">
                <a:latin typeface="微软雅黑" panose="020B0503020204020204" pitchFamily="34" charset="-122"/>
                <a:ea typeface="微软雅黑" panose="020B0503020204020204" pitchFamily="34" charset="-122"/>
              </a:rPr>
              <a:t>垂直领域行业</a:t>
            </a:r>
            <a:r>
              <a:rPr lang="zh-CN" altLang="en-US" dirty="0">
                <a:latin typeface="微软雅黑" panose="020B0503020204020204" pitchFamily="34" charset="-122"/>
                <a:ea typeface="微软雅黑" panose="020B0503020204020204" pitchFamily="34" charset="-122"/>
              </a:rPr>
              <a:t>大</a:t>
            </a:r>
            <a:r>
              <a:rPr lang="zh-CN" altLang="en-US" dirty="0" smtClean="0">
                <a:latin typeface="微软雅黑" panose="020B0503020204020204" pitchFamily="34" charset="-122"/>
                <a:ea typeface="微软雅黑" panose="020B0503020204020204" pitchFamily="34" charset="-122"/>
              </a:rPr>
              <a:t>模型应专业化</a:t>
            </a:r>
            <a:r>
              <a:rPr lang="zh-CN" altLang="en-US" dirty="0">
                <a:latin typeface="微软雅黑" panose="020B0503020204020204" pitchFamily="34" charset="-122"/>
                <a:ea typeface="微软雅黑" panose="020B0503020204020204" pitchFamily="34" charset="-122"/>
              </a:rPr>
              <a:t>、专门化、定域化</a:t>
            </a:r>
            <a:r>
              <a:rPr lang="zh-CN" altLang="en-US" dirty="0" smtClean="0">
                <a:latin typeface="微软雅黑" panose="020B0503020204020204" pitchFamily="34" charset="-122"/>
                <a:ea typeface="微软雅黑" panose="020B0503020204020204" pitchFamily="34" charset="-122"/>
              </a:rPr>
              <a:t>。针对</a:t>
            </a:r>
            <a:r>
              <a:rPr lang="zh-CN" altLang="en-US" dirty="0">
                <a:latin typeface="微软雅黑" panose="020B0503020204020204" pitchFamily="34" charset="-122"/>
                <a:ea typeface="微软雅黑" panose="020B0503020204020204" pitchFamily="34" charset="-122"/>
              </a:rPr>
              <a:t>特定的业务领域进行精细化设计和优化，以更好地满足该</a:t>
            </a:r>
            <a:r>
              <a:rPr lang="zh-CN" altLang="en-US" dirty="0" smtClean="0">
                <a:latin typeface="微软雅黑" panose="020B0503020204020204" pitchFamily="34" charset="-122"/>
                <a:ea typeface="微软雅黑" panose="020B0503020204020204" pitchFamily="34" charset="-122"/>
              </a:rPr>
              <a:t>领域实际</a:t>
            </a:r>
            <a:r>
              <a:rPr lang="zh-CN" altLang="en-US" dirty="0">
                <a:latin typeface="微软雅黑" panose="020B0503020204020204" pitchFamily="34" charset="-122"/>
                <a:ea typeface="微软雅黑" panose="020B0503020204020204" pitchFamily="34" charset="-122"/>
              </a:rPr>
              <a:t>需求。不同业务领域的大模型要各有侧重，要扮演不同的角色，但共同构成行业大模型体系的重要组成部分。</a:t>
            </a: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(4) 行业大模型体系应松耦合</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紧耦合</a:t>
            </a:r>
          </a:p>
          <a:p>
            <a:r>
              <a:rPr lang="zh-CN" altLang="en-US" dirty="0" smtClean="0">
                <a:latin typeface="微软雅黑" panose="020B0503020204020204" pitchFamily="34" charset="-122"/>
                <a:ea typeface="微软雅黑" panose="020B0503020204020204" pitchFamily="34" charset="-122"/>
              </a:rPr>
              <a:t>    各种</a:t>
            </a:r>
            <a:r>
              <a:rPr lang="zh-CN" altLang="en-US" dirty="0">
                <a:latin typeface="微软雅黑" panose="020B0503020204020204" pitchFamily="34" charset="-122"/>
                <a:ea typeface="微软雅黑" panose="020B0503020204020204" pitchFamily="34" charset="-122"/>
              </a:rPr>
              <a:t>级别和类型的行业大小模型需要组网协作</a:t>
            </a:r>
            <a:r>
              <a:rPr lang="zh-CN" altLang="en-US" dirty="0" smtClean="0">
                <a:latin typeface="微软雅黑" panose="020B0503020204020204" pitchFamily="34" charset="-122"/>
                <a:ea typeface="微软雅黑" panose="020B0503020204020204" pitchFamily="34" charset="-122"/>
              </a:rPr>
              <a:t>，实现</a:t>
            </a:r>
            <a:r>
              <a:rPr lang="zh-CN" altLang="en-US" dirty="0">
                <a:latin typeface="微软雅黑" panose="020B0503020204020204" pitchFamily="34" charset="-122"/>
                <a:ea typeface="微软雅黑" panose="020B0503020204020204" pitchFamily="34" charset="-122"/>
              </a:rPr>
              <a:t>更高效的信息共享和协同工作。模型群网应采用松耦合和紧耦合相结合的方式，既要保证各模型之间的独立性，又要实现它们之间的有效沟通和协作。通过组网协作，行业大模型能够更好地应对复杂多变的业务场景，提供更加智能化、个性化的服务。</a:t>
            </a:r>
          </a:p>
        </p:txBody>
      </p:sp>
      <p:grpSp>
        <p:nvGrpSpPr>
          <p:cNvPr id="8" name="组合 7"/>
          <p:cNvGrpSpPr/>
          <p:nvPr/>
        </p:nvGrpSpPr>
        <p:grpSpPr>
          <a:xfrm>
            <a:off x="8671981" y="4160533"/>
            <a:ext cx="2731838" cy="2031325"/>
            <a:chOff x="8976781" y="1324200"/>
            <a:chExt cx="2731838" cy="2031325"/>
          </a:xfrm>
        </p:grpSpPr>
        <p:sp>
          <p:nvSpPr>
            <p:cNvPr id="17" name="文本框 16"/>
            <p:cNvSpPr txBox="1"/>
            <p:nvPr/>
          </p:nvSpPr>
          <p:spPr>
            <a:xfrm>
              <a:off x="9019261" y="1785865"/>
              <a:ext cx="2646878" cy="156966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zh-CN" altLang="en-US" sz="2400"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小</a:t>
              </a:r>
              <a:r>
                <a:rPr lang="zh-CN" altLang="en-US"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系统</a:t>
              </a:r>
              <a:endParaRPr lang="en-US" altLang="zh-CN"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smtClean="0">
                  <a:latin typeface="方正超粗黑简体" panose="03000509000000000000" pitchFamily="65" charset="-122"/>
                  <a:ea typeface="方正超粗黑简体" panose="03000509000000000000" pitchFamily="65" charset="-122"/>
                  <a:cs typeface="Arial Black" panose="020B0A04020102020204" pitchFamily="34" charset="0"/>
                </a:rPr>
                <a:t>要</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强化</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建</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构，要</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紧</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耦合</a:t>
              </a:r>
              <a:endParaRPr lang="en-US" altLang="zh-CN"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大系统</a:t>
              </a:r>
              <a:endParaRPr lang="en-US" altLang="zh-CN" sz="2400"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smtClean="0">
                  <a:latin typeface="方正超粗黑简体" panose="03000509000000000000" pitchFamily="65" charset="-122"/>
                  <a:ea typeface="方正超粗黑简体" panose="03000509000000000000" pitchFamily="65" charset="-122"/>
                  <a:cs typeface="Arial Black" panose="020B0A04020102020204" pitchFamily="34" charset="0"/>
                </a:rPr>
                <a:t>要</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重视</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解</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构，要</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松</a:t>
              </a:r>
              <a:r>
                <a:rPr lang="zh-CN" altLang="en-US" dirty="0">
                  <a:latin typeface="方正超粗黑简体" panose="03000509000000000000" pitchFamily="65" charset="-122"/>
                  <a:ea typeface="方正超粗黑简体" panose="03000509000000000000" pitchFamily="65" charset="-122"/>
                  <a:cs typeface="Arial Black" panose="020B0A04020102020204" pitchFamily="34" charset="0"/>
                </a:rPr>
                <a:t>耦合</a:t>
              </a:r>
            </a:p>
          </p:txBody>
        </p:sp>
        <p:sp>
          <p:nvSpPr>
            <p:cNvPr id="7" name="文本框 6"/>
            <p:cNvSpPr txBox="1"/>
            <p:nvPr/>
          </p:nvSpPr>
          <p:spPr>
            <a:xfrm>
              <a:off x="8976781" y="1324200"/>
              <a:ext cx="2731838" cy="461665"/>
            </a:xfrm>
            <a:prstGeom prst="rect">
              <a:avLst/>
            </a:prstGeom>
            <a:solidFill>
              <a:schemeClr val="tx1"/>
            </a:solidFill>
          </p:spPr>
          <p:txBody>
            <a:bodyPr wrap="none" rtlCol="0">
              <a:spAutoFit/>
            </a:bodyPr>
            <a:lstStyle/>
            <a:p>
              <a:pPr algn="ctr"/>
              <a:r>
                <a:rPr lang="zh-CN" altLang="en-US" sz="2400" dirty="0" smtClean="0">
                  <a:solidFill>
                    <a:schemeClr val="bg1"/>
                  </a:solidFill>
                  <a:latin typeface="方正粗宋简体" panose="03000509000000000000" pitchFamily="65" charset="-122"/>
                  <a:ea typeface="方正粗宋简体" panose="03000509000000000000" pitchFamily="65" charset="-122"/>
                </a:rPr>
                <a:t>系统建构</a:t>
              </a:r>
              <a:r>
                <a:rPr lang="en-US" altLang="zh-CN" sz="2400" dirty="0" smtClean="0">
                  <a:solidFill>
                    <a:schemeClr val="bg1"/>
                  </a:solidFill>
                  <a:latin typeface="方正粗宋简体" panose="03000509000000000000" pitchFamily="65" charset="-122"/>
                  <a:ea typeface="方正粗宋简体" panose="03000509000000000000" pitchFamily="65" charset="-122"/>
                </a:rPr>
                <a:t>/</a:t>
              </a:r>
              <a:r>
                <a:rPr lang="zh-CN" altLang="en-US" sz="2400" dirty="0" smtClean="0">
                  <a:solidFill>
                    <a:schemeClr val="bg1"/>
                  </a:solidFill>
                  <a:latin typeface="方正粗宋简体" panose="03000509000000000000" pitchFamily="65" charset="-122"/>
                  <a:ea typeface="方正粗宋简体" panose="03000509000000000000" pitchFamily="65" charset="-122"/>
                </a:rPr>
                <a:t>解构原理</a:t>
              </a:r>
              <a:endParaRPr lang="zh-CN" altLang="en-US" sz="2400" dirty="0">
                <a:solidFill>
                  <a:schemeClr val="bg1"/>
                </a:solidFill>
                <a:latin typeface="方正粗宋简体" panose="03000509000000000000" pitchFamily="65" charset="-122"/>
                <a:ea typeface="方正粗宋简体" panose="03000509000000000000" pitchFamily="65" charset="-122"/>
              </a:endParaRPr>
            </a:p>
          </p:txBody>
        </p:sp>
      </p:grpSp>
      <p:grpSp>
        <p:nvGrpSpPr>
          <p:cNvPr id="18" name="组合 17"/>
          <p:cNvGrpSpPr/>
          <p:nvPr/>
        </p:nvGrpSpPr>
        <p:grpSpPr>
          <a:xfrm>
            <a:off x="8671981" y="1390544"/>
            <a:ext cx="2731838" cy="2677656"/>
            <a:chOff x="8976781" y="1324200"/>
            <a:chExt cx="2731838" cy="2677656"/>
          </a:xfrm>
        </p:grpSpPr>
        <p:sp>
          <p:nvSpPr>
            <p:cNvPr id="19" name="文本框 18"/>
            <p:cNvSpPr txBox="1"/>
            <p:nvPr/>
          </p:nvSpPr>
          <p:spPr>
            <a:xfrm>
              <a:off x="9019260" y="1785865"/>
              <a:ext cx="2646878" cy="221599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zh-CN" altLang="en-US"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规模是第一属性</a:t>
              </a:r>
              <a:endParaRPr lang="en-US" altLang="zh-CN"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系统规律服从规模</a:t>
              </a:r>
              <a:endParaRPr lang="en-US" altLang="zh-CN" sz="2400" dirty="0" smtClean="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dirty="0">
                  <a:latin typeface="微软雅黑" panose="020B0503020204020204" pitchFamily="34" charset="-122"/>
                  <a:ea typeface="微软雅黑" panose="020B0503020204020204" pitchFamily="34" charset="-122"/>
                </a:rPr>
                <a:t>系统规模可以</a:t>
              </a:r>
              <a:r>
                <a:rPr lang="zh-CN" altLang="en-US" dirty="0" smtClean="0">
                  <a:latin typeface="微软雅黑" panose="020B0503020204020204" pitchFamily="34" charset="-122"/>
                  <a:ea typeface="微软雅黑" panose="020B0503020204020204" pitchFamily="34" charset="-122"/>
                </a:rPr>
                <a:t>左右系统</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内部</a:t>
              </a:r>
              <a:r>
                <a:rPr lang="zh-CN" altLang="en-US" dirty="0">
                  <a:latin typeface="微软雅黑" panose="020B0503020204020204" pitchFamily="34" charset="-122"/>
                  <a:ea typeface="微软雅黑" panose="020B0503020204020204" pitchFamily="34" charset="-122"/>
                </a:rPr>
                <a:t>规律的作用</a:t>
              </a:r>
              <a:r>
                <a:rPr lang="zh-CN" altLang="en-US" dirty="0" smtClean="0">
                  <a:latin typeface="微软雅黑" panose="020B0503020204020204" pitchFamily="34" charset="-122"/>
                  <a:ea typeface="微软雅黑" panose="020B0503020204020204" pitchFamily="34" charset="-122"/>
                </a:rPr>
                <a:t>。在小</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系统</a:t>
              </a:r>
              <a:r>
                <a:rPr lang="zh-CN" altLang="en-US" dirty="0">
                  <a:latin typeface="微软雅黑" panose="020B0503020204020204" pitchFamily="34" charset="-122"/>
                  <a:ea typeface="微软雅黑" panose="020B0503020204020204" pitchFamily="34" charset="-122"/>
                </a:rPr>
                <a:t>内有效的规律，</a:t>
              </a:r>
              <a:r>
                <a:rPr lang="zh-CN" altLang="en-US" dirty="0" smtClean="0">
                  <a:latin typeface="微软雅黑" panose="020B0503020204020204" pitchFamily="34" charset="-122"/>
                  <a:ea typeface="微软雅黑" panose="020B0503020204020204" pitchFamily="34" charset="-122"/>
                </a:rPr>
                <a:t>在</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大系统中就不一定了。</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反之亦然。</a:t>
              </a:r>
              <a:endParaRPr lang="zh-CN" altLang="en-US" dirty="0">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20" name="文本框 19"/>
            <p:cNvSpPr txBox="1"/>
            <p:nvPr/>
          </p:nvSpPr>
          <p:spPr>
            <a:xfrm>
              <a:off x="8976781" y="1324200"/>
              <a:ext cx="2731838" cy="461665"/>
            </a:xfrm>
            <a:prstGeom prst="rect">
              <a:avLst/>
            </a:prstGeom>
            <a:solidFill>
              <a:schemeClr val="tx1"/>
            </a:solidFill>
          </p:spPr>
          <p:txBody>
            <a:bodyPr wrap="none" rtlCol="0">
              <a:spAutoFit/>
            </a:bodyPr>
            <a:lstStyle/>
            <a:p>
              <a:pPr algn="ctr"/>
              <a:r>
                <a:rPr lang="zh-CN" altLang="en-US" sz="2400" dirty="0" smtClean="0">
                  <a:solidFill>
                    <a:schemeClr val="bg1"/>
                  </a:solidFill>
                  <a:latin typeface="方正粗宋简体" panose="03000509000000000000" pitchFamily="65" charset="-122"/>
                  <a:ea typeface="方正粗宋简体" panose="03000509000000000000" pitchFamily="65" charset="-122"/>
                </a:rPr>
                <a:t>系统规模</a:t>
              </a:r>
              <a:r>
                <a:rPr lang="en-US" altLang="zh-CN" sz="2400" dirty="0" smtClean="0">
                  <a:solidFill>
                    <a:schemeClr val="bg1"/>
                  </a:solidFill>
                  <a:latin typeface="方正粗宋简体" panose="03000509000000000000" pitchFamily="65" charset="-122"/>
                  <a:ea typeface="方正粗宋简体" panose="03000509000000000000" pitchFamily="65" charset="-122"/>
                </a:rPr>
                <a:t>/</a:t>
              </a:r>
              <a:r>
                <a:rPr lang="zh-CN" altLang="en-US" sz="2400" dirty="0" smtClean="0">
                  <a:solidFill>
                    <a:schemeClr val="bg1"/>
                  </a:solidFill>
                  <a:latin typeface="方正粗宋简体" panose="03000509000000000000" pitchFamily="65" charset="-122"/>
                  <a:ea typeface="方正粗宋简体" panose="03000509000000000000" pitchFamily="65" charset="-122"/>
                </a:rPr>
                <a:t>规律原理</a:t>
              </a:r>
              <a:endParaRPr lang="zh-CN" altLang="en-US" sz="2400" dirty="0">
                <a:solidFill>
                  <a:schemeClr val="bg1"/>
                </a:solidFill>
                <a:latin typeface="方正粗宋简体" panose="03000509000000000000" pitchFamily="65" charset="-122"/>
                <a:ea typeface="方正粗宋简体" panose="03000509000000000000" pitchFamily="65" charset="-122"/>
              </a:endParaRPr>
            </a:p>
          </p:txBody>
        </p:sp>
      </p:grpSp>
    </p:spTree>
    <p:extLst>
      <p:ext uri="{BB962C8B-B14F-4D97-AF65-F5344CB8AC3E}">
        <p14:creationId xmlns:p14="http://schemas.microsoft.com/office/powerpoint/2010/main" val="13240539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23959" y="2954866"/>
            <a:ext cx="4144083" cy="769441"/>
          </a:xfrm>
          <a:prstGeom prst="rect">
            <a:avLst/>
          </a:prstGeom>
          <a:noFill/>
        </p:spPr>
        <p:txBody>
          <a:bodyPr wrap="none" rtlCol="0">
            <a:spAutoFit/>
          </a:bodyPr>
          <a:lstStyle/>
          <a:p>
            <a:pPr algn="ct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4 </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油气</a:t>
            </a: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LLM</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体系</a:t>
            </a:r>
            <a:endPar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2060884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2401719" y="943583"/>
            <a:ext cx="7388562" cy="584775"/>
          </a:xfrm>
          <a:prstGeom prst="rect">
            <a:avLst/>
          </a:prstGeom>
          <a:noFill/>
        </p:spPr>
        <p:txBody>
          <a:bodyPr wrap="none" rtlCol="0">
            <a:spAutoFit/>
          </a:bodyPr>
          <a:lstStyle/>
          <a:p>
            <a:pPr algn="ctr"/>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行业</a:t>
            </a:r>
            <a:r>
              <a:rPr lang="en-US" altLang="zh-CN"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企业</a:t>
            </a:r>
            <a:r>
              <a:rPr lang="en-US" altLang="zh-CN"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油气大模型部署应用总体策略</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38" name="组合 37"/>
          <p:cNvGrpSpPr/>
          <p:nvPr/>
        </p:nvGrpSpPr>
        <p:grpSpPr>
          <a:xfrm>
            <a:off x="612032" y="2239364"/>
            <a:ext cx="10967937" cy="3684783"/>
            <a:chOff x="342299" y="2239364"/>
            <a:chExt cx="10967937" cy="3684783"/>
          </a:xfrm>
        </p:grpSpPr>
        <p:grpSp>
          <p:nvGrpSpPr>
            <p:cNvPr id="27" name="组合 26"/>
            <p:cNvGrpSpPr/>
            <p:nvPr/>
          </p:nvGrpSpPr>
          <p:grpSpPr>
            <a:xfrm>
              <a:off x="342299" y="2239364"/>
              <a:ext cx="1167319" cy="3684783"/>
              <a:chOff x="1762537" y="2239364"/>
              <a:chExt cx="1167319" cy="3684783"/>
            </a:xfrm>
          </p:grpSpPr>
          <p:sp>
            <p:nvSpPr>
              <p:cNvPr id="9" name="上箭头 8"/>
              <p:cNvSpPr/>
              <p:nvPr/>
            </p:nvSpPr>
            <p:spPr>
              <a:xfrm>
                <a:off x="1762537" y="2239364"/>
                <a:ext cx="1167319" cy="3684783"/>
              </a:xfrm>
              <a:prstGeom prst="up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逐</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级</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蒸</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馏</a:t>
                </a:r>
                <a:endParaRPr lang="en-US" altLang="zh-CN" sz="2000" dirty="0" smtClean="0">
                  <a:latin typeface="微软雅黑" panose="020B0503020204020204" pitchFamily="34" charset="-122"/>
                  <a:ea typeface="微软雅黑" panose="020B0503020204020204" pitchFamily="34" charset="-122"/>
                </a:endParaRPr>
              </a:p>
              <a:p>
                <a:pPr algn="ctr"/>
                <a:endParaRPr lang="en-US" altLang="zh-CN" sz="2000" dirty="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缩</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小</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规</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模</a:t>
                </a:r>
                <a:endParaRPr lang="en-US" altLang="zh-CN" sz="2000" dirty="0" smtClean="0">
                  <a:latin typeface="微软雅黑" panose="020B0503020204020204" pitchFamily="34" charset="-122"/>
                  <a:ea typeface="微软雅黑" panose="020B0503020204020204" pitchFamily="34" charset="-122"/>
                </a:endParaRPr>
              </a:p>
            </p:txBody>
          </p:sp>
          <p:sp>
            <p:nvSpPr>
              <p:cNvPr id="10" name="文本框 9"/>
              <p:cNvSpPr txBox="1"/>
              <p:nvPr/>
            </p:nvSpPr>
            <p:spPr>
              <a:xfrm>
                <a:off x="2023030" y="2383573"/>
                <a:ext cx="646331" cy="646331"/>
              </a:xfrm>
              <a:prstGeom prst="rect">
                <a:avLst/>
              </a:prstGeom>
              <a:noFill/>
              <a:ln w="3175">
                <a:noFill/>
              </a:ln>
            </p:spPr>
            <p:txBody>
              <a:bodyPr wrap="none" rtlCol="0">
                <a:spAutoFit/>
              </a:bodyPr>
              <a:lstStyle/>
              <a:p>
                <a:pPr algn="ctr"/>
                <a:r>
                  <a:rPr lang="zh-CN" altLang="en-US"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保持</a:t>
                </a:r>
                <a:endParaRPr lang="en-US" altLang="zh-CN"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ctr"/>
                <a:r>
                  <a:rPr lang="zh-CN" altLang="en-US"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全息</a:t>
                </a:r>
                <a:endParaRPr lang="zh-CN" altLang="en-US" dirty="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grpSp>
          <p:nvGrpSpPr>
            <p:cNvPr id="26" name="组合 25"/>
            <p:cNvGrpSpPr/>
            <p:nvPr/>
          </p:nvGrpSpPr>
          <p:grpSpPr>
            <a:xfrm>
              <a:off x="10142917" y="2239364"/>
              <a:ext cx="1167319" cy="3684783"/>
              <a:chOff x="9262144" y="2239364"/>
              <a:chExt cx="1167319" cy="3684783"/>
            </a:xfrm>
          </p:grpSpPr>
          <p:sp>
            <p:nvSpPr>
              <p:cNvPr id="21" name="上箭头 20"/>
              <p:cNvSpPr/>
              <p:nvPr/>
            </p:nvSpPr>
            <p:spPr>
              <a:xfrm>
                <a:off x="9262144" y="2239364"/>
                <a:ext cx="1167319" cy="3684783"/>
              </a:xfrm>
              <a:prstGeom prst="up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逐</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级</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强</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化</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rPr>
                  <a:t>监督学习</a:t>
                </a:r>
                <a:endParaRPr lang="en-US" altLang="zh-CN" sz="20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9519841" y="2383573"/>
                <a:ext cx="646331" cy="646331"/>
              </a:xfrm>
              <a:prstGeom prst="rect">
                <a:avLst/>
              </a:prstGeom>
              <a:noFill/>
              <a:ln w="3175">
                <a:noFill/>
              </a:ln>
            </p:spPr>
            <p:txBody>
              <a:bodyPr wrap="none" rtlCol="0">
                <a:spAutoFit/>
              </a:bodyPr>
              <a:lstStyle/>
              <a:p>
                <a:pPr algn="ctr"/>
                <a:r>
                  <a:rPr lang="zh-CN" altLang="en-US"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强化</a:t>
                </a:r>
                <a:endParaRPr lang="en-US" altLang="zh-CN"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ctr"/>
                <a:r>
                  <a:rPr lang="zh-CN" altLang="en-US" dirty="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特性</a:t>
                </a:r>
                <a:endParaRPr lang="en-US" altLang="zh-CN"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grpSp>
          <p:nvGrpSpPr>
            <p:cNvPr id="37" name="组合 36"/>
            <p:cNvGrpSpPr/>
            <p:nvPr/>
          </p:nvGrpSpPr>
          <p:grpSpPr>
            <a:xfrm>
              <a:off x="1722825" y="2239364"/>
              <a:ext cx="8439855" cy="3684783"/>
              <a:chOff x="3143063" y="2239364"/>
              <a:chExt cx="8439855" cy="3684783"/>
            </a:xfrm>
          </p:grpSpPr>
          <p:grpSp>
            <p:nvGrpSpPr>
              <p:cNvPr id="36" name="组合 35"/>
              <p:cNvGrpSpPr/>
              <p:nvPr/>
            </p:nvGrpSpPr>
            <p:grpSpPr>
              <a:xfrm>
                <a:off x="3143063" y="5032927"/>
                <a:ext cx="8439855" cy="891220"/>
                <a:chOff x="3143064" y="5032927"/>
                <a:chExt cx="8439855" cy="891220"/>
              </a:xfrm>
            </p:grpSpPr>
            <p:sp>
              <p:nvSpPr>
                <p:cNvPr id="7" name="立方体 6"/>
                <p:cNvSpPr/>
                <p:nvPr/>
              </p:nvSpPr>
              <p:spPr>
                <a:xfrm>
                  <a:off x="3143064" y="5032927"/>
                  <a:ext cx="7200000" cy="89122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微软雅黑" panose="020B0503020204020204" pitchFamily="34" charset="-122"/>
                      <a:ea typeface="微软雅黑" panose="020B0503020204020204" pitchFamily="34" charset="-122"/>
                    </a:rPr>
                    <a:t>L</a:t>
                  </a:r>
                  <a:r>
                    <a:rPr lang="en-US" altLang="zh-CN" baseline="-8000" dirty="0">
                      <a:solidFill>
                        <a:schemeClr val="tx1"/>
                      </a:solidFill>
                      <a:latin typeface="微软雅黑" panose="020B0503020204020204" pitchFamily="34" charset="-122"/>
                      <a:ea typeface="微软雅黑" panose="020B0503020204020204" pitchFamily="34" charset="-122"/>
                    </a:rPr>
                    <a:t>0</a:t>
                  </a:r>
                </a:p>
                <a:p>
                  <a:r>
                    <a:rPr lang="zh-CN" altLang="en-US" dirty="0" smtClean="0">
                      <a:solidFill>
                        <a:schemeClr val="tx1"/>
                      </a:solidFill>
                      <a:latin typeface="微软雅黑" panose="020B0503020204020204" pitchFamily="34" charset="-122"/>
                      <a:ea typeface="微软雅黑" panose="020B0503020204020204" pitchFamily="34" charset="-122"/>
                    </a:rPr>
                    <a:t>  基础元大模型</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1" name="立方体 30"/>
                <p:cNvSpPr/>
                <p:nvPr/>
              </p:nvSpPr>
              <p:spPr>
                <a:xfrm>
                  <a:off x="10142919" y="5032927"/>
                  <a:ext cx="1440000" cy="891220"/>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联网</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知识库</a:t>
                  </a:r>
                </a:p>
              </p:txBody>
            </p:sp>
          </p:grpSp>
          <p:grpSp>
            <p:nvGrpSpPr>
              <p:cNvPr id="35" name="组合 34"/>
              <p:cNvGrpSpPr/>
              <p:nvPr/>
            </p:nvGrpSpPr>
            <p:grpSpPr>
              <a:xfrm>
                <a:off x="3143063" y="4337691"/>
                <a:ext cx="7359854" cy="891220"/>
                <a:chOff x="3143064" y="4334537"/>
                <a:chExt cx="7359854" cy="891220"/>
              </a:xfrm>
            </p:grpSpPr>
            <p:sp>
              <p:nvSpPr>
                <p:cNvPr id="17" name="立方体 16"/>
                <p:cNvSpPr/>
                <p:nvPr/>
              </p:nvSpPr>
              <p:spPr>
                <a:xfrm>
                  <a:off x="3143064" y="4334537"/>
                  <a:ext cx="6120000" cy="891220"/>
                </a:xfrm>
                <a:prstGeom prst="cub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微软雅黑" panose="020B0503020204020204" pitchFamily="34" charset="-122"/>
                      <a:ea typeface="微软雅黑" panose="020B0503020204020204" pitchFamily="34" charset="-122"/>
                    </a:rPr>
                    <a:t>L</a:t>
                  </a:r>
                  <a:r>
                    <a:rPr lang="en-US" altLang="zh-CN" baseline="-8000" dirty="0">
                      <a:solidFill>
                        <a:schemeClr val="tx1"/>
                      </a:solidFill>
                      <a:latin typeface="微软雅黑" panose="020B0503020204020204" pitchFamily="34" charset="-122"/>
                      <a:ea typeface="微软雅黑" panose="020B0503020204020204" pitchFamily="34" charset="-122"/>
                    </a:rPr>
                    <a:t>1</a:t>
                  </a:r>
                </a:p>
                <a:p>
                  <a:r>
                    <a:rPr lang="zh-CN" altLang="en-US" dirty="0" smtClean="0">
                      <a:solidFill>
                        <a:schemeClr val="tx1"/>
                      </a:solidFill>
                      <a:latin typeface="微软雅黑" panose="020B0503020204020204" pitchFamily="34" charset="-122"/>
                      <a:ea typeface="微软雅黑" panose="020B0503020204020204" pitchFamily="34" charset="-122"/>
                    </a:rPr>
                    <a:t>  油气</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行业</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企业大模型</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5" name="立方体 24"/>
                <p:cNvSpPr/>
                <p:nvPr/>
              </p:nvSpPr>
              <p:spPr>
                <a:xfrm>
                  <a:off x="9062918" y="4334537"/>
                  <a:ext cx="1440000" cy="891220"/>
                </a:xfrm>
                <a:prstGeom prst="cub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行企</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知识库</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143063" y="3629839"/>
                <a:ext cx="6283346" cy="903835"/>
                <a:chOff x="3143063" y="3636146"/>
                <a:chExt cx="6283346" cy="903835"/>
              </a:xfrm>
            </p:grpSpPr>
            <p:sp>
              <p:nvSpPr>
                <p:cNvPr id="18" name="立方体 17"/>
                <p:cNvSpPr/>
                <p:nvPr/>
              </p:nvSpPr>
              <p:spPr>
                <a:xfrm>
                  <a:off x="3143063" y="3636146"/>
                  <a:ext cx="5040000" cy="89122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微软雅黑" panose="020B0503020204020204" pitchFamily="34" charset="-122"/>
                      <a:ea typeface="微软雅黑" panose="020B0503020204020204" pitchFamily="34" charset="-122"/>
                    </a:rPr>
                    <a:t>L</a:t>
                  </a:r>
                  <a:r>
                    <a:rPr lang="en-US" altLang="zh-CN" baseline="-8000" dirty="0" smtClean="0">
                      <a:solidFill>
                        <a:schemeClr val="tx1"/>
                      </a:solidFill>
                      <a:latin typeface="微软雅黑" panose="020B0503020204020204" pitchFamily="34" charset="-122"/>
                      <a:ea typeface="微软雅黑" panose="020B0503020204020204" pitchFamily="34" charset="-122"/>
                    </a:rPr>
                    <a:t>2</a:t>
                  </a:r>
                </a:p>
                <a:p>
                  <a:r>
                    <a:rPr lang="zh-CN" altLang="en-US" dirty="0" smtClean="0">
                      <a:solidFill>
                        <a:schemeClr val="tx1"/>
                      </a:solidFill>
                      <a:latin typeface="微软雅黑" panose="020B0503020204020204" pitchFamily="34" charset="-122"/>
                      <a:ea typeface="微软雅黑" panose="020B0503020204020204" pitchFamily="34" charset="-122"/>
                    </a:rPr>
                    <a:t>  组织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专业中模型</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8" name="立方体 27"/>
                <p:cNvSpPr/>
                <p:nvPr/>
              </p:nvSpPr>
              <p:spPr>
                <a:xfrm>
                  <a:off x="7986409" y="3648761"/>
                  <a:ext cx="1440000" cy="891220"/>
                </a:xfrm>
                <a:prstGeom prst="cub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领域</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smtClean="0">
                      <a:solidFill>
                        <a:schemeClr val="bg1"/>
                      </a:solidFill>
                      <a:latin typeface="微软雅黑" panose="020B0503020204020204" pitchFamily="34" charset="-122"/>
                      <a:ea typeface="微软雅黑" panose="020B0503020204020204" pitchFamily="34" charset="-122"/>
                    </a:rPr>
                    <a:t>知识库</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3143063" y="2934601"/>
                <a:ext cx="5203573" cy="891221"/>
                <a:chOff x="3143064" y="2937754"/>
                <a:chExt cx="5203573" cy="891221"/>
              </a:xfrm>
            </p:grpSpPr>
            <p:sp>
              <p:nvSpPr>
                <p:cNvPr id="19" name="立方体 18"/>
                <p:cNvSpPr/>
                <p:nvPr/>
              </p:nvSpPr>
              <p:spPr>
                <a:xfrm>
                  <a:off x="3143064" y="2937755"/>
                  <a:ext cx="3960000" cy="891220"/>
                </a:xfrm>
                <a:prstGeom prst="cub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微软雅黑" panose="020B0503020204020204" pitchFamily="34" charset="-122"/>
                      <a:ea typeface="微软雅黑" panose="020B0503020204020204" pitchFamily="34" charset="-122"/>
                    </a:rPr>
                    <a:t>L</a:t>
                  </a:r>
                  <a:r>
                    <a:rPr lang="en-US" altLang="zh-CN" baseline="-8000" dirty="0">
                      <a:solidFill>
                        <a:schemeClr val="tx1"/>
                      </a:solidFill>
                      <a:latin typeface="微软雅黑" panose="020B0503020204020204" pitchFamily="34" charset="-122"/>
                      <a:ea typeface="微软雅黑" panose="020B0503020204020204" pitchFamily="34" charset="-122"/>
                    </a:rPr>
                    <a:t>3</a:t>
                  </a:r>
                </a:p>
                <a:p>
                  <a:r>
                    <a:rPr lang="zh-CN" altLang="en-US" dirty="0" smtClean="0">
                      <a:solidFill>
                        <a:schemeClr val="tx1"/>
                      </a:solidFill>
                      <a:latin typeface="微软雅黑" panose="020B0503020204020204" pitchFamily="34" charset="-122"/>
                      <a:ea typeface="微软雅黑" panose="020B0503020204020204" pitchFamily="34" charset="-122"/>
                    </a:rPr>
                    <a:t>  业务</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场景小模型</a:t>
                  </a:r>
                  <a:endParaRPr lang="en-US" altLang="zh-CN" dirty="0" smtClean="0">
                    <a:solidFill>
                      <a:schemeClr val="tx1"/>
                    </a:solidFill>
                    <a:latin typeface="微软雅黑" panose="020B0503020204020204" pitchFamily="34" charset="-122"/>
                    <a:ea typeface="微软雅黑" panose="020B0503020204020204" pitchFamily="34" charset="-122"/>
                  </a:endParaRPr>
                </a:p>
              </p:txBody>
            </p:sp>
            <p:sp>
              <p:nvSpPr>
                <p:cNvPr id="29" name="立方体 28"/>
                <p:cNvSpPr/>
                <p:nvPr/>
              </p:nvSpPr>
              <p:spPr>
                <a:xfrm>
                  <a:off x="6906637" y="2937754"/>
                  <a:ext cx="1440000" cy="891220"/>
                </a:xfrm>
                <a:prstGeom prst="cub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业务</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知识库</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3143063" y="2239364"/>
                <a:ext cx="4129337" cy="891220"/>
                <a:chOff x="3143064" y="2239364"/>
                <a:chExt cx="4129337" cy="891220"/>
              </a:xfrm>
            </p:grpSpPr>
            <p:sp>
              <p:nvSpPr>
                <p:cNvPr id="20" name="立方体 19"/>
                <p:cNvSpPr/>
                <p:nvPr/>
              </p:nvSpPr>
              <p:spPr>
                <a:xfrm>
                  <a:off x="3143064" y="2239364"/>
                  <a:ext cx="2880000" cy="89122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latin typeface="微软雅黑" panose="020B0503020204020204" pitchFamily="34" charset="-122"/>
                      <a:ea typeface="微软雅黑" panose="020B0503020204020204" pitchFamily="34" charset="-122"/>
                    </a:rPr>
                    <a:t>L</a:t>
                  </a:r>
                  <a:r>
                    <a:rPr lang="en-US" altLang="zh-CN" baseline="-8000" dirty="0">
                      <a:solidFill>
                        <a:schemeClr val="tx1"/>
                      </a:solidFill>
                      <a:latin typeface="微软雅黑" panose="020B0503020204020204" pitchFamily="34" charset="-122"/>
                      <a:ea typeface="微软雅黑" panose="020B0503020204020204" pitchFamily="34" charset="-122"/>
                    </a:rPr>
                    <a:t>n</a:t>
                  </a:r>
                </a:p>
                <a:p>
                  <a:r>
                    <a:rPr lang="zh-CN" altLang="en-US" dirty="0" smtClean="0">
                      <a:solidFill>
                        <a:schemeClr val="tx1"/>
                      </a:solidFill>
                      <a:latin typeface="微软雅黑" panose="020B0503020204020204" pitchFamily="34" charset="-122"/>
                      <a:ea typeface="微软雅黑" panose="020B0503020204020204" pitchFamily="34" charset="-122"/>
                    </a:rPr>
                    <a:t>  嵌入式</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个人</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微模型</a:t>
                  </a:r>
                  <a:endParaRPr lang="en-US" altLang="zh-CN" dirty="0" smtClean="0">
                    <a:solidFill>
                      <a:schemeClr val="tx1"/>
                    </a:solidFill>
                    <a:latin typeface="微软雅黑" panose="020B0503020204020204" pitchFamily="34" charset="-122"/>
                    <a:ea typeface="微软雅黑" panose="020B0503020204020204" pitchFamily="34" charset="-122"/>
                  </a:endParaRPr>
                </a:p>
              </p:txBody>
            </p:sp>
            <p:sp>
              <p:nvSpPr>
                <p:cNvPr id="30" name="立方体 29"/>
                <p:cNvSpPr/>
                <p:nvPr/>
              </p:nvSpPr>
              <p:spPr>
                <a:xfrm>
                  <a:off x="5832401" y="2239364"/>
                  <a:ext cx="1440000" cy="891220"/>
                </a:xfrm>
                <a:prstGeom prst="cub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微软雅黑" panose="020B0503020204020204" pitchFamily="34" charset="-122"/>
                      <a:ea typeface="微软雅黑" panose="020B0503020204020204" pitchFamily="34" charset="-122"/>
                    </a:rPr>
                    <a:t>个体</a:t>
                  </a:r>
                  <a:endParaRPr lang="en-US" altLang="zh-CN" dirty="0" smtClean="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知识库</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grpSp>
        </p:grpSp>
      </p:grpSp>
      <p:sp>
        <p:nvSpPr>
          <p:cNvPr id="39" name="文本框 38"/>
          <p:cNvSpPr txBox="1"/>
          <p:nvPr/>
        </p:nvSpPr>
        <p:spPr>
          <a:xfrm>
            <a:off x="7265026" y="2294578"/>
            <a:ext cx="3018775" cy="646331"/>
          </a:xfrm>
          <a:prstGeom prst="rect">
            <a:avLst/>
          </a:prstGeom>
          <a:noFill/>
        </p:spPr>
        <p:txBody>
          <a:bodyPr wrap="none" rtlCol="0">
            <a:spAutoFit/>
          </a:bodyPr>
          <a:lstStyle/>
          <a:p>
            <a:r>
              <a:rPr lang="zh-CN" altLang="en-US" dirty="0">
                <a:latin typeface="方正大黑简体" panose="03000509000000000000" pitchFamily="65" charset="-122"/>
                <a:ea typeface="方正大黑简体" panose="03000509000000000000" pitchFamily="65" charset="-122"/>
              </a:rPr>
              <a:t>知识</a:t>
            </a:r>
            <a:r>
              <a:rPr lang="zh-CN" altLang="en-US" dirty="0" smtClean="0">
                <a:latin typeface="方正大黑简体" panose="03000509000000000000" pitchFamily="65" charset="-122"/>
                <a:ea typeface="方正大黑简体" panose="03000509000000000000" pitchFamily="65" charset="-122"/>
              </a:rPr>
              <a:t>蒸馏 </a:t>
            </a:r>
            <a:r>
              <a:rPr lang="en-US" altLang="zh-CN" dirty="0" smtClean="0">
                <a:latin typeface="方正大黑简体" panose="03000509000000000000" pitchFamily="65" charset="-122"/>
                <a:ea typeface="方正大黑简体" panose="03000509000000000000" pitchFamily="65" charset="-122"/>
              </a:rPr>
              <a:t>+ </a:t>
            </a:r>
            <a:r>
              <a:rPr lang="zh-CN" altLang="en-US" dirty="0" smtClean="0">
                <a:latin typeface="方正大黑简体" panose="03000509000000000000" pitchFamily="65" charset="-122"/>
                <a:ea typeface="方正大黑简体" panose="03000509000000000000" pitchFamily="65" charset="-122"/>
              </a:rPr>
              <a:t>知识库 </a:t>
            </a:r>
            <a:r>
              <a:rPr lang="en-US" altLang="zh-CN" dirty="0" smtClean="0">
                <a:latin typeface="方正大黑简体" panose="03000509000000000000" pitchFamily="65" charset="-122"/>
                <a:ea typeface="方正大黑简体" panose="03000509000000000000" pitchFamily="65" charset="-122"/>
              </a:rPr>
              <a:t>+ </a:t>
            </a:r>
            <a:r>
              <a:rPr lang="zh-CN" altLang="en-US" dirty="0" smtClean="0">
                <a:latin typeface="方正大黑简体" panose="03000509000000000000" pitchFamily="65" charset="-122"/>
                <a:ea typeface="方正大黑简体" panose="03000509000000000000" pitchFamily="65" charset="-122"/>
              </a:rPr>
              <a:t>本地化</a:t>
            </a:r>
            <a:endParaRPr lang="en-US" altLang="zh-CN" dirty="0" smtClean="0">
              <a:latin typeface="方正大黑简体" panose="03000509000000000000" pitchFamily="65" charset="-122"/>
              <a:ea typeface="方正大黑简体" panose="03000509000000000000" pitchFamily="65" charset="-122"/>
            </a:endParaRPr>
          </a:p>
          <a:p>
            <a:r>
              <a:rPr lang="en-US" altLang="zh-CN" dirty="0" smtClean="0">
                <a:latin typeface="方正大黑简体" panose="03000509000000000000" pitchFamily="65" charset="-122"/>
                <a:ea typeface="方正大黑简体" panose="03000509000000000000" pitchFamily="65" charset="-122"/>
              </a:rPr>
              <a:t>KD + RAG </a:t>
            </a:r>
            <a:r>
              <a:rPr lang="en-US" altLang="zh-CN" dirty="0">
                <a:latin typeface="方正大黑简体" panose="03000509000000000000" pitchFamily="65" charset="-122"/>
                <a:ea typeface="方正大黑简体" panose="03000509000000000000" pitchFamily="65" charset="-122"/>
              </a:rPr>
              <a:t>+ </a:t>
            </a:r>
            <a:r>
              <a:rPr lang="en-US" altLang="zh-CN" dirty="0" smtClean="0">
                <a:latin typeface="方正大黑简体" panose="03000509000000000000" pitchFamily="65" charset="-122"/>
                <a:ea typeface="方正大黑简体" panose="03000509000000000000" pitchFamily="65" charset="-122"/>
              </a:rPr>
              <a:t>Localization</a:t>
            </a:r>
            <a:endParaRPr lang="zh-CN" altLang="en-US" dirty="0">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370030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4543231" cy="1384995"/>
          </a:xfrm>
          <a:prstGeom prst="rect">
            <a:avLst/>
          </a:prstGeom>
          <a:noFill/>
        </p:spPr>
        <p:txBody>
          <a:bodyPr wrap="none" rtlCol="0">
            <a:spAutoFit/>
          </a:bodyPr>
          <a:lstStyle/>
          <a:p>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选择正确</a:t>
            </a:r>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基础</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元模型</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0</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2" name="矩形 1"/>
          <p:cNvSpPr/>
          <p:nvPr/>
        </p:nvSpPr>
        <p:spPr>
          <a:xfrm>
            <a:off x="742544" y="1637438"/>
            <a:ext cx="6096000" cy="3170099"/>
          </a:xfrm>
          <a:prstGeom prst="rect">
            <a:avLst/>
          </a:prstGeom>
        </p:spPr>
        <p:txBody>
          <a:bodyPr>
            <a:spAutoFit/>
          </a:bodyPr>
          <a:lstStyle/>
          <a:p>
            <a:pPr indent="447675" algn="just"/>
            <a:r>
              <a:rPr lang="zh-CN" altLang="en-US" sz="2400" dirty="0">
                <a:latin typeface="微软雅黑" panose="020B0503020204020204" pitchFamily="34" charset="-122"/>
                <a:ea typeface="微软雅黑" panose="020B0503020204020204" pitchFamily="34" charset="-122"/>
              </a:rPr>
              <a:t>选择符合行业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企业的基础大模型，作为本行业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企业的“</a:t>
            </a:r>
            <a:r>
              <a:rPr lang="zh-CN" altLang="en-US" sz="32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元</a:t>
            </a:r>
            <a:r>
              <a:rPr lang="zh-CN" altLang="en-US" sz="2400" dirty="0">
                <a:latin typeface="微软雅黑" panose="020B0503020204020204" pitchFamily="34" charset="-122"/>
                <a:ea typeface="微软雅黑" panose="020B0503020204020204" pitchFamily="34" charset="-122"/>
              </a:rPr>
              <a:t>”大模型，以其为基础的各级专业模型、业务模型等都将从这个基础元模型蒸馏知识，因此它非常重要。可以选择开源或闭源大模型，但要考虑到提供商的可靠的技术支持，以及该模型未来的发展前景。如果资金不是特别紧张，应优先考虑收费的、规模大的大模型产品。</a:t>
            </a:r>
          </a:p>
        </p:txBody>
      </p:sp>
      <p:sp>
        <p:nvSpPr>
          <p:cNvPr id="3" name="矩形 2"/>
          <p:cNvSpPr/>
          <p:nvPr/>
        </p:nvSpPr>
        <p:spPr>
          <a:xfrm>
            <a:off x="742544" y="4988378"/>
            <a:ext cx="6096000" cy="1631216"/>
          </a:xfrm>
          <a:prstGeom prst="rect">
            <a:avLst/>
          </a:prstGeom>
        </p:spPr>
        <p:txBody>
          <a:bodyPr>
            <a:spAutoFit/>
          </a:bodyPr>
          <a:lstStyle/>
          <a:p>
            <a:pPr indent="447675" algn="just"/>
            <a:r>
              <a:rPr lang="zh-CN" altLang="en-US" sz="2000" dirty="0">
                <a:latin typeface="微软雅黑" panose="020B0503020204020204" pitchFamily="34" charset="-122"/>
                <a:ea typeface="微软雅黑" panose="020B0503020204020204" pitchFamily="34" charset="-122"/>
              </a:rPr>
              <a:t>以中国石油等央企为代表的企业，拥有较强的实力，同时承载着行业大模型建设的任务和使命，应该选择全球最优秀的大模型产品和相关的最具实力的合作伙伴。当前技术条件下，模型参数规模应在</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千</a:t>
            </a:r>
            <a:r>
              <a:rPr lang="en-US" altLang="zh-CN"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万亿</a:t>
            </a:r>
            <a:r>
              <a:rPr lang="zh-CN" altLang="en-US" sz="2000" dirty="0">
                <a:latin typeface="微软雅黑" panose="020B0503020204020204" pitchFamily="34" charset="-122"/>
                <a:ea typeface="微软雅黑" panose="020B0503020204020204" pitchFamily="34" charset="-122"/>
              </a:rPr>
              <a:t>以上。</a:t>
            </a:r>
          </a:p>
        </p:txBody>
      </p:sp>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7382189" y="1374790"/>
            <a:ext cx="1208956" cy="1080000"/>
          </a:xfrm>
          <a:prstGeom prst="roundRect">
            <a:avLst>
              <a:gd name="adj" fmla="val 8594"/>
            </a:avLst>
          </a:prstGeom>
          <a:solidFill>
            <a:srgbClr val="FFFFFF">
              <a:shade val="85000"/>
            </a:srgbClr>
          </a:solidFill>
          <a:ln>
            <a:noFill/>
          </a:ln>
          <a:effectLst/>
        </p:spPr>
      </p:pic>
      <p:pic>
        <p:nvPicPr>
          <p:cNvPr id="6" name="图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2189" y="2564812"/>
            <a:ext cx="1208956" cy="1080000"/>
          </a:xfrm>
          <a:prstGeom prst="roundRect">
            <a:avLst>
              <a:gd name="adj" fmla="val 8594"/>
            </a:avLst>
          </a:prstGeom>
          <a:solidFill>
            <a:srgbClr val="FFFFFF">
              <a:shade val="85000"/>
            </a:srgbClr>
          </a:solidFill>
          <a:ln>
            <a:noFill/>
          </a:ln>
          <a:effectLst/>
        </p:spPr>
      </p:pic>
      <p:pic>
        <p:nvPicPr>
          <p:cNvPr id="7" name="图片 6"/>
          <p:cNvPicPr>
            <a:picLocks noChangeAspect="1"/>
          </p:cNvPicPr>
          <p:nvPr/>
        </p:nvPicPr>
        <p:blipFill>
          <a:blip r:embed="rId4"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10320338" y="1374790"/>
            <a:ext cx="1021304" cy="1080000"/>
          </a:xfrm>
          <a:prstGeom prst="roundRect">
            <a:avLst>
              <a:gd name="adj" fmla="val 8594"/>
            </a:avLst>
          </a:prstGeom>
          <a:solidFill>
            <a:srgbClr val="FFFFFF">
              <a:shade val="85000"/>
            </a:srgbClr>
          </a:solidFill>
          <a:ln>
            <a:noFill/>
          </a:ln>
          <a:effectLst/>
        </p:spPr>
      </p:pic>
      <p:pic>
        <p:nvPicPr>
          <p:cNvPr id="8" name="图片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21402" y="2564812"/>
            <a:ext cx="1920240" cy="1080000"/>
          </a:xfrm>
          <a:prstGeom prst="roundRect">
            <a:avLst>
              <a:gd name="adj" fmla="val 8594"/>
            </a:avLst>
          </a:prstGeom>
          <a:solidFill>
            <a:srgbClr val="FFFFFF">
              <a:shade val="85000"/>
            </a:srgbClr>
          </a:solidFill>
          <a:ln>
            <a:noFill/>
          </a:ln>
          <a:effectLst/>
        </p:spPr>
      </p:pic>
      <p:pic>
        <p:nvPicPr>
          <p:cNvPr id="10" name="图片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82189" y="3832698"/>
            <a:ext cx="3959453" cy="1186774"/>
          </a:xfrm>
          <a:prstGeom prst="roundRect">
            <a:avLst>
              <a:gd name="adj" fmla="val 8594"/>
            </a:avLst>
          </a:prstGeom>
          <a:solidFill>
            <a:srgbClr val="FFFFFF">
              <a:shade val="85000"/>
            </a:srgbClr>
          </a:solidFill>
          <a:ln w="3175">
            <a:solidFill>
              <a:schemeClr val="tx1"/>
            </a:solidFill>
          </a:ln>
          <a:effectLst/>
        </p:spPr>
      </p:pic>
      <p:sp>
        <p:nvSpPr>
          <p:cNvPr id="11" name="矩形 10"/>
          <p:cNvSpPr/>
          <p:nvPr/>
        </p:nvSpPr>
        <p:spPr>
          <a:xfrm>
            <a:off x="7601130" y="5389682"/>
            <a:ext cx="1980029" cy="1077218"/>
          </a:xfrm>
          <a:prstGeom prst="rect">
            <a:avLst/>
          </a:prstGeom>
        </p:spPr>
        <p:txBody>
          <a:bodyPr wrap="none">
            <a:spAutoFit/>
          </a:bodyPr>
          <a:lstStyle/>
          <a:p>
            <a:pPr algn="ctr"/>
            <a:r>
              <a:rPr lang="zh-CN" altLang="en-US" sz="2800" dirty="0" smtClean="0">
                <a:latin typeface="方正粗宋简体" panose="03000509000000000000" pitchFamily="65" charset="-122"/>
                <a:ea typeface="方正粗宋简体" panose="03000509000000000000" pitchFamily="65" charset="-122"/>
              </a:rPr>
              <a:t>元模型对标</a:t>
            </a:r>
            <a:endParaRPr lang="en-US" altLang="zh-CN" sz="2800" dirty="0" smtClean="0">
              <a:latin typeface="方正粗宋简体" panose="03000509000000000000" pitchFamily="65" charset="-122"/>
              <a:ea typeface="方正粗宋简体" panose="03000509000000000000" pitchFamily="65" charset="-122"/>
            </a:endParaRPr>
          </a:p>
          <a:p>
            <a:pPr algn="ctr"/>
            <a:r>
              <a:rPr lang="zh-CN" altLang="en-US" sz="36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超人</a:t>
            </a:r>
            <a:endParaRPr lang="zh-CN" altLang="en-US" sz="36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pic>
        <p:nvPicPr>
          <p:cNvPr id="12" name="图片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14903" y="5163216"/>
            <a:ext cx="1426739" cy="1407040"/>
          </a:xfrm>
          <a:prstGeom prst="rect">
            <a:avLst/>
          </a:prstGeom>
        </p:spPr>
      </p:pic>
    </p:spTree>
    <p:extLst>
      <p:ext uri="{BB962C8B-B14F-4D97-AF65-F5344CB8AC3E}">
        <p14:creationId xmlns:p14="http://schemas.microsoft.com/office/powerpoint/2010/main" val="20787443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10123284" cy="1384995"/>
          </a:xfrm>
          <a:prstGeom prst="rect">
            <a:avLst/>
          </a:prstGeom>
          <a:noFill/>
        </p:spPr>
        <p:txBody>
          <a:bodyPr wrap="none" rtlCol="0">
            <a:spAutoFit/>
          </a:bodyPr>
          <a:lstStyle/>
          <a:p>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一级蒸馏</a:t>
            </a:r>
            <a:r>
              <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私有化</a:t>
            </a:r>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训练</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创建</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优秀的行业</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企业核心大模型</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1</a:t>
            </a:r>
            <a:r>
              <a:rPr lang="en-US" altLang="zh-CN"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2" name="矩形 1"/>
          <p:cNvSpPr/>
          <p:nvPr/>
        </p:nvSpPr>
        <p:spPr>
          <a:xfrm>
            <a:off x="732816" y="1812535"/>
            <a:ext cx="6980317" cy="3785652"/>
          </a:xfrm>
          <a:prstGeom prst="rect">
            <a:avLst/>
          </a:prstGeom>
        </p:spPr>
        <p:txBody>
          <a:bodyPr wrap="square">
            <a:spAutoFit/>
          </a:bodyPr>
          <a:lstStyle/>
          <a:p>
            <a:pPr indent="447675" algn="just"/>
            <a:r>
              <a:rPr lang="zh-CN" altLang="en-US" sz="2400" b="1" dirty="0" smtClean="0">
                <a:solidFill>
                  <a:srgbClr val="C00000"/>
                </a:solidFill>
                <a:latin typeface="微软雅黑" panose="020B0503020204020204" pitchFamily="34" charset="-122"/>
                <a:ea typeface="微软雅黑" panose="020B0503020204020204" pitchFamily="34" charset="-122"/>
              </a:rPr>
              <a:t>一级</a:t>
            </a:r>
            <a:r>
              <a:rPr lang="zh-CN" altLang="en-US" sz="2400" b="1" dirty="0">
                <a:solidFill>
                  <a:srgbClr val="C00000"/>
                </a:solidFill>
                <a:latin typeface="微软雅黑" panose="020B0503020204020204" pitchFamily="34" charset="-122"/>
                <a:ea typeface="微软雅黑" panose="020B0503020204020204" pitchFamily="34" charset="-122"/>
              </a:rPr>
              <a:t>蒸馏</a:t>
            </a:r>
            <a:r>
              <a:rPr lang="zh-CN" altLang="en-US" sz="2400" dirty="0">
                <a:latin typeface="微软雅黑" panose="020B0503020204020204" pitchFamily="34" charset="-122"/>
                <a:ea typeface="微软雅黑" panose="020B0503020204020204" pitchFamily="34" charset="-122"/>
              </a:rPr>
              <a:t>从基础元模型进行知识提取。因为基础模型一般规模都很大，所以是否需要进行一级蒸馏需要根据项目投入和实际需求进行决策</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indent="447675" algn="just"/>
            <a:r>
              <a:rPr lang="zh-CN" altLang="en-US" sz="2400" dirty="0" smtClean="0">
                <a:latin typeface="微软雅黑" panose="020B0503020204020204" pitchFamily="34" charset="-122"/>
                <a:ea typeface="微软雅黑" panose="020B0503020204020204" pitchFamily="34" charset="-122"/>
              </a:rPr>
              <a:t>一级</a:t>
            </a:r>
            <a:r>
              <a:rPr lang="zh-CN" altLang="en-US" sz="2400" dirty="0">
                <a:latin typeface="微软雅黑" panose="020B0503020204020204" pitchFamily="34" charset="-122"/>
                <a:ea typeface="微软雅黑" panose="020B0503020204020204" pitchFamily="34" charset="-122"/>
              </a:rPr>
              <a:t>蒸馏出来的大模型规模应当与行业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的规模和需求相适应。如果基础模型相对于企业算力等资源而言很大，那就应该做一次一级蒸馏，适当缩小规模，与企业计算资源相匹配。如果企业的信息技术资源很强大，能够支撑基础元大模型，那也可以不做一级蒸馏，而直接使用基础元模型。比如，中石油的昆仑大模型可能不必进行一级蒸馏。</a:t>
            </a:r>
          </a:p>
        </p:txBody>
      </p:sp>
      <p:sp>
        <p:nvSpPr>
          <p:cNvPr id="13" name="矩形 12"/>
          <p:cNvSpPr/>
          <p:nvPr/>
        </p:nvSpPr>
        <p:spPr>
          <a:xfrm>
            <a:off x="732816" y="5919543"/>
            <a:ext cx="10820945" cy="369332"/>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根据企业的算力等信息技术基础能力决定是否开展一级蒸馏工作。</a:t>
            </a:r>
            <a:endParaRPr lang="zh-CN" altLang="en-US" dirty="0"/>
          </a:p>
        </p:txBody>
      </p:sp>
      <p:grpSp>
        <p:nvGrpSpPr>
          <p:cNvPr id="18" name="组合 17"/>
          <p:cNvGrpSpPr/>
          <p:nvPr/>
        </p:nvGrpSpPr>
        <p:grpSpPr>
          <a:xfrm>
            <a:off x="8139705" y="2095916"/>
            <a:ext cx="3414056" cy="3859183"/>
            <a:chOff x="8139705" y="2302933"/>
            <a:chExt cx="3414056" cy="3859183"/>
          </a:xfrm>
        </p:grpSpPr>
        <p:grpSp>
          <p:nvGrpSpPr>
            <p:cNvPr id="6" name="组合 5"/>
            <p:cNvGrpSpPr/>
            <p:nvPr/>
          </p:nvGrpSpPr>
          <p:grpSpPr>
            <a:xfrm>
              <a:off x="8139705" y="5034258"/>
              <a:ext cx="3414056" cy="1127858"/>
              <a:chOff x="8139705" y="5034258"/>
              <a:chExt cx="3414056" cy="1127858"/>
            </a:xfrm>
          </p:grpSpPr>
          <p:pic>
            <p:nvPicPr>
              <p:cNvPr id="3" name="图片 2"/>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139705" y="5034258"/>
                <a:ext cx="3414056" cy="1127858"/>
              </a:xfrm>
              <a:prstGeom prst="rect">
                <a:avLst/>
              </a:prstGeom>
            </p:spPr>
          </p:pic>
          <p:sp>
            <p:nvSpPr>
              <p:cNvPr id="5" name="文本框 4"/>
              <p:cNvSpPr txBox="1"/>
              <p:nvPr/>
            </p:nvSpPr>
            <p:spPr>
              <a:xfrm>
                <a:off x="8840689" y="5366084"/>
                <a:ext cx="2012089" cy="523220"/>
              </a:xfrm>
              <a:prstGeom prst="rect">
                <a:avLst/>
              </a:prstGeom>
              <a:noFill/>
            </p:spPr>
            <p:txBody>
              <a:bodyPr wrap="none" rtlCol="0">
                <a:spAutoFit/>
              </a:bodyPr>
              <a:lstStyle/>
              <a:p>
                <a:pPr algn="ctr"/>
                <a:r>
                  <a:rPr lang="zh-CN" alt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rPr>
                  <a:t>基础大模型</a:t>
                </a:r>
              </a:p>
            </p:txBody>
          </p:sp>
        </p:grpSp>
        <p:grpSp>
          <p:nvGrpSpPr>
            <p:cNvPr id="11" name="组合 10"/>
            <p:cNvGrpSpPr/>
            <p:nvPr/>
          </p:nvGrpSpPr>
          <p:grpSpPr>
            <a:xfrm>
              <a:off x="8226986" y="3800855"/>
              <a:ext cx="2589785" cy="1095581"/>
              <a:chOff x="8314267" y="3800855"/>
              <a:chExt cx="2589785" cy="1095581"/>
            </a:xfrm>
          </p:grpSpPr>
          <p:sp>
            <p:nvSpPr>
              <p:cNvPr id="10" name="上箭头 9"/>
              <p:cNvSpPr/>
              <p:nvPr/>
            </p:nvSpPr>
            <p:spPr>
              <a:xfrm>
                <a:off x="8314267" y="3800855"/>
                <a:ext cx="1354666" cy="1095581"/>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一级</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蒸馏</a:t>
                </a:r>
                <a:endParaRPr lang="zh-CN" altLang="en-US" dirty="0">
                  <a:latin typeface="微软雅黑" panose="020B0503020204020204" pitchFamily="34" charset="-122"/>
                  <a:ea typeface="微软雅黑" panose="020B0503020204020204" pitchFamily="34" charset="-122"/>
                </a:endParaRPr>
              </a:p>
            </p:txBody>
          </p:sp>
          <p:sp>
            <p:nvSpPr>
              <p:cNvPr id="15" name="上箭头 14"/>
              <p:cNvSpPr/>
              <p:nvPr/>
            </p:nvSpPr>
            <p:spPr>
              <a:xfrm>
                <a:off x="9549386" y="3800855"/>
                <a:ext cx="1354666" cy="1095581"/>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私有化</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训练</a:t>
                </a:r>
                <a:endParaRPr lang="zh-CN" altLang="en-US"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180731" y="2302933"/>
              <a:ext cx="2682295" cy="1503686"/>
              <a:chOff x="8180731" y="2302933"/>
              <a:chExt cx="2682295" cy="1503686"/>
            </a:xfrm>
          </p:grpSpPr>
          <p:grpSp>
            <p:nvGrpSpPr>
              <p:cNvPr id="9" name="组合 8"/>
              <p:cNvGrpSpPr/>
              <p:nvPr/>
            </p:nvGrpSpPr>
            <p:grpSpPr>
              <a:xfrm>
                <a:off x="8180731" y="2404724"/>
                <a:ext cx="2682295" cy="1401895"/>
                <a:chOff x="8505586" y="1898164"/>
                <a:chExt cx="2682295" cy="1401895"/>
              </a:xfrm>
            </p:grpSpPr>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05586" y="2220059"/>
                  <a:ext cx="2682295" cy="1080000"/>
                </a:xfrm>
                <a:prstGeom prst="rect">
                  <a:avLst/>
                </a:prstGeom>
                <a:noFill/>
                <a:ln>
                  <a:noFill/>
                </a:ln>
              </p:spPr>
            </p:pic>
            <p:sp>
              <p:nvSpPr>
                <p:cNvPr id="7" name="文本框 6"/>
                <p:cNvSpPr txBox="1"/>
                <p:nvPr/>
              </p:nvSpPr>
              <p:spPr>
                <a:xfrm>
                  <a:off x="8901603" y="1898164"/>
                  <a:ext cx="1890261" cy="369332"/>
                </a:xfrm>
                <a:prstGeom prst="rect">
                  <a:avLst/>
                </a:prstGeom>
                <a:noFill/>
              </p:spPr>
              <p:txBody>
                <a:bodyPr wrap="none" rtlCol="0">
                  <a:spAutoFit/>
                </a:bodyPr>
                <a:lstStyle/>
                <a:p>
                  <a:pPr algn="ctr"/>
                  <a:r>
                    <a:rPr lang="zh-CN" altLang="en-US" dirty="0" smtClean="0">
                      <a:latin typeface="方正粗宋简体" panose="03000509000000000000" pitchFamily="65" charset="-122"/>
                      <a:ea typeface="方正粗宋简体" panose="03000509000000000000" pitchFamily="65" charset="-122"/>
                    </a:rPr>
                    <a:t>行业</a:t>
                  </a:r>
                  <a:r>
                    <a:rPr lang="en-US" altLang="zh-CN" dirty="0" smtClean="0">
                      <a:latin typeface="方正粗宋简体" panose="03000509000000000000" pitchFamily="65" charset="-122"/>
                      <a:ea typeface="方正粗宋简体" panose="03000509000000000000" pitchFamily="65" charset="-122"/>
                    </a:rPr>
                    <a:t>/</a:t>
                  </a:r>
                  <a:r>
                    <a:rPr lang="zh-CN" altLang="en-US" dirty="0" smtClean="0">
                      <a:latin typeface="方正粗宋简体" panose="03000509000000000000" pitchFamily="65" charset="-122"/>
                      <a:ea typeface="方正粗宋简体" panose="03000509000000000000" pitchFamily="65" charset="-122"/>
                    </a:rPr>
                    <a:t>企业大模型</a:t>
                  </a:r>
                  <a:endParaRPr lang="zh-CN" altLang="en-US" dirty="0">
                    <a:latin typeface="方正粗宋简体" panose="03000509000000000000" pitchFamily="65" charset="-122"/>
                    <a:ea typeface="方正粗宋简体" panose="03000509000000000000" pitchFamily="65" charset="-122"/>
                  </a:endParaRPr>
                </a:p>
              </p:txBody>
            </p:sp>
          </p:grpSp>
          <p:sp>
            <p:nvSpPr>
              <p:cNvPr id="12" name="矩形 11"/>
              <p:cNvSpPr/>
              <p:nvPr/>
            </p:nvSpPr>
            <p:spPr>
              <a:xfrm>
                <a:off x="8180731" y="2302933"/>
                <a:ext cx="2682295" cy="1497922"/>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圆柱形 16"/>
            <p:cNvSpPr/>
            <p:nvPr/>
          </p:nvSpPr>
          <p:spPr>
            <a:xfrm>
              <a:off x="10955867" y="2302933"/>
              <a:ext cx="597894" cy="2593503"/>
            </a:xfrm>
            <a:prstGeom prst="ca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行业企业知识库</a:t>
              </a:r>
              <a:endParaRPr lang="zh-CN" altLang="en-US"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868657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10123284" cy="1384995"/>
          </a:xfrm>
          <a:prstGeom prst="rect">
            <a:avLst/>
          </a:prstGeom>
          <a:noFill/>
        </p:spPr>
        <p:txBody>
          <a:bodyPr wrap="none" rtlCol="0">
            <a:spAutoFit/>
          </a:bodyPr>
          <a:lstStyle/>
          <a:p>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一级蒸馏</a:t>
            </a:r>
            <a:r>
              <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私有化</a:t>
            </a:r>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训练</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创建</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优秀的行业</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企业核心大模型</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1</a:t>
            </a:r>
            <a:r>
              <a:rPr lang="en-US" altLang="zh-CN"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2" name="矩形 1"/>
          <p:cNvSpPr/>
          <p:nvPr/>
        </p:nvSpPr>
        <p:spPr>
          <a:xfrm>
            <a:off x="4606934" y="2146232"/>
            <a:ext cx="6980317" cy="3046988"/>
          </a:xfrm>
          <a:prstGeom prst="rect">
            <a:avLst/>
          </a:prstGeom>
        </p:spPr>
        <p:txBody>
          <a:bodyPr wrap="square">
            <a:spAutoFit/>
          </a:bodyPr>
          <a:lstStyle/>
          <a:p>
            <a:pPr indent="449263" algn="just"/>
            <a:r>
              <a:rPr lang="zh-CN" altLang="en-US" sz="2400" dirty="0">
                <a:latin typeface="微软雅黑" panose="020B0503020204020204" pitchFamily="34" charset="-122"/>
                <a:ea typeface="微软雅黑" panose="020B0503020204020204" pitchFamily="34" charset="-122"/>
              </a:rPr>
              <a:t>经过或未经过一级蒸馏的大模型，还要再次进行</a:t>
            </a:r>
            <a:r>
              <a:rPr lang="zh-CN" altLang="en-US" sz="2400" b="1" dirty="0">
                <a:solidFill>
                  <a:srgbClr val="C00000"/>
                </a:solidFill>
                <a:latin typeface="微软雅黑" panose="020B0503020204020204" pitchFamily="34" charset="-122"/>
                <a:ea typeface="微软雅黑" panose="020B0503020204020204" pitchFamily="34" charset="-122"/>
              </a:rPr>
              <a:t>私有化预训练</a:t>
            </a:r>
            <a:r>
              <a:rPr lang="zh-CN" altLang="en-US" sz="2400" dirty="0">
                <a:latin typeface="微软雅黑" panose="020B0503020204020204" pitchFamily="34" charset="-122"/>
                <a:ea typeface="微软雅黑" panose="020B0503020204020204" pitchFamily="34" charset="-122"/>
              </a:rPr>
              <a:t>。该训练的语料是企业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行业</a:t>
            </a:r>
            <a:r>
              <a:rPr lang="zh-CN" altLang="en-US" sz="2400" b="1" dirty="0">
                <a:solidFill>
                  <a:srgbClr val="C00000"/>
                </a:solidFill>
                <a:latin typeface="微软雅黑" panose="020B0503020204020204" pitchFamily="34" charset="-122"/>
                <a:ea typeface="微软雅黑" panose="020B0503020204020204" pitchFamily="34" charset="-122"/>
              </a:rPr>
              <a:t>私有的数据</a:t>
            </a:r>
            <a:r>
              <a:rPr lang="zh-CN" altLang="en-US" sz="2400" dirty="0">
                <a:latin typeface="微软雅黑" panose="020B0503020204020204" pitchFamily="34" charset="-122"/>
                <a:ea typeface="微软雅黑" panose="020B0503020204020204" pitchFamily="34" charset="-122"/>
              </a:rPr>
              <a:t>。这些数据是非公开的，是原有的基础大模型没有学习过的。开展私有化预训练的目的就是让行业大模型具备广泛的行业企业知识</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indent="449263" algn="just"/>
            <a:r>
              <a:rPr lang="zh-CN" altLang="en-US" sz="2400" dirty="0">
                <a:latin typeface="微软雅黑" panose="020B0503020204020204" pitchFamily="34" charset="-122"/>
                <a:ea typeface="微软雅黑" panose="020B0503020204020204" pitchFamily="34" charset="-122"/>
              </a:rPr>
              <a:t>完成了私有化预训练的行业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企业大模型要</a:t>
            </a:r>
            <a:r>
              <a:rPr lang="zh-CN" altLang="en-US" sz="2400" b="1" dirty="0">
                <a:solidFill>
                  <a:srgbClr val="C00000"/>
                </a:solidFill>
                <a:latin typeface="微软雅黑" panose="020B0503020204020204" pitchFamily="34" charset="-122"/>
                <a:ea typeface="微软雅黑" panose="020B0503020204020204" pitchFamily="34" charset="-122"/>
              </a:rPr>
              <a:t>下发</a:t>
            </a:r>
            <a:r>
              <a:rPr lang="zh-CN" altLang="en-US" sz="2400" dirty="0">
                <a:latin typeface="微软雅黑" panose="020B0503020204020204" pitchFamily="34" charset="-122"/>
                <a:ea typeface="微软雅黑" panose="020B0503020204020204" pitchFamily="34" charset="-122"/>
              </a:rPr>
              <a:t>到企业所属的各个二级单位和组织机构，作为他们建立专业大中模型的基础。</a:t>
            </a:r>
          </a:p>
        </p:txBody>
      </p:sp>
      <p:grpSp>
        <p:nvGrpSpPr>
          <p:cNvPr id="14" name="组合 13"/>
          <p:cNvGrpSpPr/>
          <p:nvPr/>
        </p:nvGrpSpPr>
        <p:grpSpPr>
          <a:xfrm>
            <a:off x="4621899" y="5501544"/>
            <a:ext cx="7287466" cy="1223125"/>
            <a:chOff x="-1780692" y="5598186"/>
            <a:chExt cx="7287466" cy="1223125"/>
          </a:xfrm>
        </p:grpSpPr>
        <p:pic>
          <p:nvPicPr>
            <p:cNvPr id="22" name="图片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10179" y="5598186"/>
              <a:ext cx="1096595" cy="1223125"/>
            </a:xfrm>
            <a:prstGeom prst="rect">
              <a:avLst/>
            </a:prstGeom>
          </p:spPr>
        </p:pic>
        <p:sp>
          <p:nvSpPr>
            <p:cNvPr id="19" name="矩形 18"/>
            <p:cNvSpPr/>
            <p:nvPr/>
          </p:nvSpPr>
          <p:spPr>
            <a:xfrm>
              <a:off x="-1780692" y="5833726"/>
              <a:ext cx="6088526" cy="523220"/>
            </a:xfrm>
            <a:prstGeom prst="rect">
              <a:avLst/>
            </a:prstGeom>
          </p:spPr>
          <p:txBody>
            <a:bodyPr wrap="none">
              <a:spAutoFit/>
            </a:bodyPr>
            <a:lstStyle/>
            <a:p>
              <a:pPr algn="r"/>
              <a:r>
                <a:rPr lang="zh-CN" altLang="en-US" sz="2800" dirty="0" smtClean="0">
                  <a:latin typeface="方正粗宋简体" panose="03000509000000000000" pitchFamily="65" charset="-122"/>
                  <a:ea typeface="方正粗宋简体" panose="03000509000000000000" pitchFamily="65" charset="-122"/>
                </a:rPr>
                <a:t>行业企业大模型对标：</a:t>
              </a:r>
              <a:r>
                <a:rPr lang="zh-CN" altLang="en-US" sz="28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院士</a:t>
              </a:r>
              <a:r>
                <a:rPr lang="en-US" altLang="zh-CN" sz="28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lang="zh-CN" altLang="en-US" sz="28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行业专家</a:t>
              </a:r>
              <a:endParaRPr lang="zh-CN" altLang="en-US" sz="28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pic>
        <p:nvPicPr>
          <p:cNvPr id="20" name="图片 1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6106" y="2698391"/>
            <a:ext cx="3414056" cy="385910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1" name="立方体 20"/>
          <p:cNvSpPr/>
          <p:nvPr/>
        </p:nvSpPr>
        <p:spPr>
          <a:xfrm>
            <a:off x="1611905" y="2607734"/>
            <a:ext cx="1698562" cy="1324964"/>
          </a:xfrm>
          <a:prstGeom prst="cub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私有化训练后的大模型</a:t>
            </a:r>
            <a:endParaRPr lang="zh-CN" altLang="en-US"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3" name="椭圆形标注 22"/>
          <p:cNvSpPr/>
          <p:nvPr/>
        </p:nvSpPr>
        <p:spPr>
          <a:xfrm>
            <a:off x="338668" y="1694721"/>
            <a:ext cx="2294466" cy="718279"/>
          </a:xfrm>
          <a:prstGeom prst="wedgeEllipseCallout">
            <a:avLst>
              <a:gd name="adj1" fmla="val 14591"/>
              <a:gd name="adj2" fmla="val 8136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下发到二级组织</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专业领域</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4539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10710482" y="5374057"/>
            <a:ext cx="1007499" cy="1424593"/>
          </a:xfrm>
          <a:prstGeom prst="rect">
            <a:avLst/>
          </a:prstGeom>
        </p:spPr>
      </p:pic>
      <p:sp>
        <p:nvSpPr>
          <p:cNvPr id="4" name="文本框 3"/>
          <p:cNvSpPr txBox="1"/>
          <p:nvPr/>
        </p:nvSpPr>
        <p:spPr>
          <a:xfrm>
            <a:off x="650287" y="355599"/>
            <a:ext cx="7717177" cy="1384995"/>
          </a:xfrm>
          <a:prstGeom prst="rect">
            <a:avLst/>
          </a:prstGeom>
          <a:noFill/>
        </p:spPr>
        <p:txBody>
          <a:bodyPr wrap="none" rtlCol="0">
            <a:spAutoFit/>
          </a:bodyPr>
          <a:lstStyle/>
          <a:p>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二</a:t>
            </a: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级蒸馏</a:t>
            </a:r>
            <a:r>
              <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+SFT</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建立</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各类专业大</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中模型</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2</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2" name="矩形 1"/>
          <p:cNvSpPr/>
          <p:nvPr/>
        </p:nvSpPr>
        <p:spPr>
          <a:xfrm>
            <a:off x="732816" y="1812535"/>
            <a:ext cx="6980317" cy="4893647"/>
          </a:xfrm>
          <a:prstGeom prst="rect">
            <a:avLst/>
          </a:prstGeom>
        </p:spPr>
        <p:txBody>
          <a:bodyPr wrap="square">
            <a:spAutoFit/>
          </a:bodyPr>
          <a:lstStyle/>
          <a:p>
            <a:pPr indent="355600"/>
            <a:r>
              <a:rPr lang="zh-CN" altLang="en-US" sz="2400" dirty="0">
                <a:latin typeface="微软雅黑" panose="020B0503020204020204" pitchFamily="34" charset="-122"/>
                <a:ea typeface="微软雅黑" panose="020B0503020204020204" pitchFamily="34" charset="-122"/>
              </a:rPr>
              <a:t>各个专业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单位获得行业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企业大模型以后，再次根据自身需求，进行</a:t>
            </a:r>
            <a:r>
              <a:rPr lang="zh-CN" altLang="en-US" sz="2400" b="1" dirty="0">
                <a:solidFill>
                  <a:srgbClr val="C00000"/>
                </a:solidFill>
                <a:latin typeface="微软雅黑" panose="020B0503020204020204" pitchFamily="34" charset="-122"/>
                <a:ea typeface="微软雅黑" panose="020B0503020204020204" pitchFamily="34" charset="-122"/>
              </a:rPr>
              <a:t>二级蒸馏</a:t>
            </a:r>
            <a:r>
              <a:rPr lang="zh-CN" altLang="en-US" sz="2400" dirty="0">
                <a:latin typeface="微软雅黑" panose="020B0503020204020204" pitchFamily="34" charset="-122"/>
                <a:ea typeface="微软雅黑" panose="020B0503020204020204" pitchFamily="34" charset="-122"/>
              </a:rPr>
              <a:t>，目标是进一步缩小模型规模，满足自身拥有的算力等能力</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indent="355600"/>
            <a:r>
              <a:rPr lang="zh-CN" altLang="en-US" sz="2400" dirty="0">
                <a:latin typeface="微软雅黑" panose="020B0503020204020204" pitchFamily="34" charset="-122"/>
                <a:ea typeface="微软雅黑" panose="020B0503020204020204" pitchFamily="34" charset="-122"/>
              </a:rPr>
              <a:t>完成二级蒸馏的各个模型需要针对各个专业进行</a:t>
            </a:r>
            <a:r>
              <a:rPr lang="zh-CN" altLang="en-US" sz="2400" b="1" dirty="0">
                <a:solidFill>
                  <a:srgbClr val="C00000"/>
                </a:solidFill>
                <a:latin typeface="微软雅黑" panose="020B0503020204020204" pitchFamily="34" charset="-122"/>
                <a:ea typeface="微软雅黑" panose="020B0503020204020204" pitchFamily="34" charset="-122"/>
              </a:rPr>
              <a:t>监督微调</a:t>
            </a:r>
            <a:r>
              <a:rPr lang="en-US" altLang="zh-CN" sz="2400" b="1" dirty="0">
                <a:solidFill>
                  <a:srgbClr val="C00000"/>
                </a:solidFill>
                <a:latin typeface="微软雅黑" panose="020B0503020204020204" pitchFamily="34" charset="-122"/>
                <a:ea typeface="微软雅黑" panose="020B0503020204020204" pitchFamily="34" charset="-122"/>
              </a:rPr>
              <a:t>(SFT)</a:t>
            </a:r>
            <a:r>
              <a:rPr lang="zh-CN" altLang="en-US" sz="2400" dirty="0">
                <a:latin typeface="微软雅黑" panose="020B0503020204020204" pitchFamily="34" charset="-122"/>
                <a:ea typeface="微软雅黑" panose="020B0503020204020204" pitchFamily="34" charset="-122"/>
              </a:rPr>
              <a:t>，以达到应有的专业水准</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indent="355600"/>
            <a:r>
              <a:rPr lang="zh-CN" altLang="en-US" sz="2400" dirty="0">
                <a:latin typeface="微软雅黑" panose="020B0503020204020204" pitchFamily="34" charset="-122"/>
                <a:ea typeface="微软雅黑" panose="020B0503020204020204" pitchFamily="34" charset="-122"/>
              </a:rPr>
              <a:t>在一个行业或企业中，专业模型可能少则数个，多则数十个，具体数量因企业规模和组织架构而变。例如，在我国各油田企业中，一般会存在地质、油藏、地面、物探、钻井、录井、测井、压裂，以及生产运行、经营管理、战略决策等专业模型</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indent="355600"/>
            <a:r>
              <a:rPr lang="zh-CN" altLang="en-US" sz="2400" b="1" dirty="0">
                <a:solidFill>
                  <a:srgbClr val="C00000"/>
                </a:solidFill>
                <a:latin typeface="微软雅黑" panose="020B0503020204020204" pitchFamily="34" charset="-122"/>
                <a:ea typeface="微软雅黑" panose="020B0503020204020204" pitchFamily="34" charset="-122"/>
              </a:rPr>
              <a:t>专业模型是企业大模型的骨干系统</a:t>
            </a:r>
            <a:r>
              <a:rPr lang="zh-CN" altLang="en-US" sz="2400" dirty="0">
                <a:latin typeface="微软雅黑" panose="020B0503020204020204" pitchFamily="34" charset="-122"/>
                <a:ea typeface="微软雅黑" panose="020B0503020204020204" pitchFamily="34" charset="-122"/>
              </a:rPr>
              <a:t>，也是企业专业应用系统的重要组件，需要企业统一规划，统一实施。</a:t>
            </a:r>
          </a:p>
        </p:txBody>
      </p:sp>
      <p:grpSp>
        <p:nvGrpSpPr>
          <p:cNvPr id="27" name="组合 26"/>
          <p:cNvGrpSpPr/>
          <p:nvPr/>
        </p:nvGrpSpPr>
        <p:grpSpPr>
          <a:xfrm>
            <a:off x="8226986" y="1050171"/>
            <a:ext cx="3326775" cy="4227859"/>
            <a:chOff x="8226986" y="1877028"/>
            <a:chExt cx="3326775" cy="4227859"/>
          </a:xfrm>
        </p:grpSpPr>
        <p:grpSp>
          <p:nvGrpSpPr>
            <p:cNvPr id="11" name="组合 10"/>
            <p:cNvGrpSpPr/>
            <p:nvPr/>
          </p:nvGrpSpPr>
          <p:grpSpPr>
            <a:xfrm>
              <a:off x="8226986" y="3374950"/>
              <a:ext cx="2589785" cy="1095581"/>
              <a:chOff x="8314267" y="3800855"/>
              <a:chExt cx="2589785" cy="1095581"/>
            </a:xfrm>
          </p:grpSpPr>
          <p:sp>
            <p:nvSpPr>
              <p:cNvPr id="10" name="上箭头 9"/>
              <p:cNvSpPr/>
              <p:nvPr/>
            </p:nvSpPr>
            <p:spPr>
              <a:xfrm>
                <a:off x="8314267" y="3800855"/>
                <a:ext cx="1354666" cy="1095581"/>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二</a:t>
                </a:r>
                <a:r>
                  <a:rPr lang="zh-CN" altLang="en-US" dirty="0" smtClean="0">
                    <a:latin typeface="微软雅黑" panose="020B0503020204020204" pitchFamily="34" charset="-122"/>
                    <a:ea typeface="微软雅黑" panose="020B0503020204020204" pitchFamily="34" charset="-122"/>
                  </a:rPr>
                  <a:t>级</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蒸馏</a:t>
                </a:r>
                <a:endParaRPr lang="zh-CN" altLang="en-US" dirty="0">
                  <a:latin typeface="微软雅黑" panose="020B0503020204020204" pitchFamily="34" charset="-122"/>
                  <a:ea typeface="微软雅黑" panose="020B0503020204020204" pitchFamily="34" charset="-122"/>
                </a:endParaRPr>
              </a:p>
            </p:txBody>
          </p:sp>
          <p:sp>
            <p:nvSpPr>
              <p:cNvPr id="15" name="上箭头 14"/>
              <p:cNvSpPr/>
              <p:nvPr/>
            </p:nvSpPr>
            <p:spPr>
              <a:xfrm>
                <a:off x="9549386" y="3800855"/>
                <a:ext cx="1354666" cy="1095581"/>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监督</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微调</a:t>
                </a:r>
              </a:p>
            </p:txBody>
          </p:sp>
        </p:grpSp>
        <p:grpSp>
          <p:nvGrpSpPr>
            <p:cNvPr id="16" name="组合 15"/>
            <p:cNvGrpSpPr/>
            <p:nvPr/>
          </p:nvGrpSpPr>
          <p:grpSpPr>
            <a:xfrm>
              <a:off x="8273572" y="4601201"/>
              <a:ext cx="3280189" cy="1503686"/>
              <a:chOff x="8180731" y="2302933"/>
              <a:chExt cx="2682295" cy="1503686"/>
            </a:xfrm>
          </p:grpSpPr>
          <p:grpSp>
            <p:nvGrpSpPr>
              <p:cNvPr id="9" name="组合 8"/>
              <p:cNvGrpSpPr/>
              <p:nvPr/>
            </p:nvGrpSpPr>
            <p:grpSpPr>
              <a:xfrm>
                <a:off x="8180731" y="2404724"/>
                <a:ext cx="2682295" cy="1401895"/>
                <a:chOff x="8505586" y="1898164"/>
                <a:chExt cx="2682295" cy="1401895"/>
              </a:xfrm>
            </p:grpSpPr>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05586" y="2220059"/>
                  <a:ext cx="2682295" cy="1080000"/>
                </a:xfrm>
                <a:prstGeom prst="rect">
                  <a:avLst/>
                </a:prstGeom>
                <a:noFill/>
                <a:ln>
                  <a:noFill/>
                </a:ln>
              </p:spPr>
            </p:pic>
            <p:sp>
              <p:nvSpPr>
                <p:cNvPr id="7" name="文本框 6"/>
                <p:cNvSpPr txBox="1"/>
                <p:nvPr/>
              </p:nvSpPr>
              <p:spPr>
                <a:xfrm>
                  <a:off x="8901603" y="1898164"/>
                  <a:ext cx="1890261" cy="369332"/>
                </a:xfrm>
                <a:prstGeom prst="rect">
                  <a:avLst/>
                </a:prstGeom>
                <a:noFill/>
              </p:spPr>
              <p:txBody>
                <a:bodyPr wrap="none" rtlCol="0">
                  <a:spAutoFit/>
                </a:bodyPr>
                <a:lstStyle/>
                <a:p>
                  <a:pPr algn="ctr"/>
                  <a:r>
                    <a:rPr lang="zh-CN" altLang="en-US" dirty="0" smtClean="0">
                      <a:latin typeface="方正粗宋简体" panose="03000509000000000000" pitchFamily="65" charset="-122"/>
                      <a:ea typeface="方正粗宋简体" panose="03000509000000000000" pitchFamily="65" charset="-122"/>
                    </a:rPr>
                    <a:t>行业</a:t>
                  </a:r>
                  <a:r>
                    <a:rPr lang="en-US" altLang="zh-CN" dirty="0" smtClean="0">
                      <a:latin typeface="方正粗宋简体" panose="03000509000000000000" pitchFamily="65" charset="-122"/>
                      <a:ea typeface="方正粗宋简体" panose="03000509000000000000" pitchFamily="65" charset="-122"/>
                    </a:rPr>
                    <a:t>/</a:t>
                  </a:r>
                  <a:r>
                    <a:rPr lang="zh-CN" altLang="en-US" dirty="0" smtClean="0">
                      <a:latin typeface="方正粗宋简体" panose="03000509000000000000" pitchFamily="65" charset="-122"/>
                      <a:ea typeface="方正粗宋简体" panose="03000509000000000000" pitchFamily="65" charset="-122"/>
                    </a:rPr>
                    <a:t>企业大模型</a:t>
                  </a:r>
                  <a:endParaRPr lang="zh-CN" altLang="en-US" dirty="0">
                    <a:latin typeface="方正粗宋简体" panose="03000509000000000000" pitchFamily="65" charset="-122"/>
                    <a:ea typeface="方正粗宋简体" panose="03000509000000000000" pitchFamily="65" charset="-122"/>
                  </a:endParaRPr>
                </a:p>
              </p:txBody>
            </p:sp>
          </p:grpSp>
          <p:sp>
            <p:nvSpPr>
              <p:cNvPr id="12" name="矩形 11"/>
              <p:cNvSpPr/>
              <p:nvPr/>
            </p:nvSpPr>
            <p:spPr>
              <a:xfrm>
                <a:off x="8180731" y="2302933"/>
                <a:ext cx="2682295" cy="1497922"/>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圆柱形 16"/>
            <p:cNvSpPr/>
            <p:nvPr/>
          </p:nvSpPr>
          <p:spPr>
            <a:xfrm>
              <a:off x="10955867" y="1877028"/>
              <a:ext cx="597894" cy="2593503"/>
            </a:xfrm>
            <a:prstGeom prst="ca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企业专业知识库</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8273571" y="1947333"/>
              <a:ext cx="2606095" cy="14276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8347516" y="2031859"/>
              <a:ext cx="1352812" cy="1216141"/>
              <a:chOff x="8358786" y="2248707"/>
              <a:chExt cx="1352812" cy="1216141"/>
            </a:xfrm>
          </p:grpSpPr>
          <p:sp>
            <p:nvSpPr>
              <p:cNvPr id="19" name="正五边形 18"/>
              <p:cNvSpPr/>
              <p:nvPr/>
            </p:nvSpPr>
            <p:spPr>
              <a:xfrm>
                <a:off x="8605079" y="2248707"/>
                <a:ext cx="1106519" cy="914400"/>
              </a:xfrm>
              <a:prstGeom prst="pentagon">
                <a:avLst/>
              </a:prstGeom>
              <a:solidFill>
                <a:schemeClr val="accent4">
                  <a:alpha val="63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0" name="正五边形 19"/>
              <p:cNvSpPr/>
              <p:nvPr/>
            </p:nvSpPr>
            <p:spPr>
              <a:xfrm>
                <a:off x="8481932" y="2399577"/>
                <a:ext cx="1106519" cy="914400"/>
              </a:xfrm>
              <a:prstGeom prst="pentagon">
                <a:avLst/>
              </a:prstGeom>
              <a:solidFill>
                <a:schemeClr val="accent4">
                  <a:alpha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1" name="正五边形 20"/>
              <p:cNvSpPr/>
              <p:nvPr/>
            </p:nvSpPr>
            <p:spPr>
              <a:xfrm>
                <a:off x="8358786" y="2550448"/>
                <a:ext cx="1106519" cy="914400"/>
              </a:xfrm>
              <a:prstGeom prst="pentagon">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大庆</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油田</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大模型</a:t>
                </a:r>
              </a:p>
            </p:txBody>
          </p:sp>
        </p:grpSp>
        <p:grpSp>
          <p:nvGrpSpPr>
            <p:cNvPr id="26" name="组合 25"/>
            <p:cNvGrpSpPr/>
            <p:nvPr/>
          </p:nvGrpSpPr>
          <p:grpSpPr>
            <a:xfrm>
              <a:off x="9521934" y="2135156"/>
              <a:ext cx="1338312" cy="1109962"/>
              <a:chOff x="9545303" y="2188654"/>
              <a:chExt cx="1338312" cy="1109962"/>
            </a:xfrm>
          </p:grpSpPr>
          <p:sp>
            <p:nvSpPr>
              <p:cNvPr id="23" name="六边形 22"/>
              <p:cNvSpPr/>
              <p:nvPr/>
            </p:nvSpPr>
            <p:spPr>
              <a:xfrm>
                <a:off x="9822911" y="2188654"/>
                <a:ext cx="1060704" cy="914400"/>
              </a:xfrm>
              <a:prstGeom prst="hexagon">
                <a:avLst/>
              </a:prstGeom>
              <a:solidFill>
                <a:schemeClr val="accent6">
                  <a:alpha val="51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4" name="六边形 23"/>
              <p:cNvSpPr/>
              <p:nvPr/>
            </p:nvSpPr>
            <p:spPr>
              <a:xfrm>
                <a:off x="9684107" y="2286435"/>
                <a:ext cx="1060704" cy="914400"/>
              </a:xfrm>
              <a:prstGeom prst="hexagon">
                <a:avLst/>
              </a:prstGeom>
              <a:solidFill>
                <a:schemeClr val="accent6">
                  <a:alpha val="47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5" name="六边形 24"/>
              <p:cNvSpPr/>
              <p:nvPr/>
            </p:nvSpPr>
            <p:spPr>
              <a:xfrm>
                <a:off x="9545303" y="2384216"/>
                <a:ext cx="1060704" cy="914400"/>
              </a:xfrm>
              <a:prstGeom prst="hexagon">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油藏</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专业</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大模型</a:t>
                </a:r>
              </a:p>
            </p:txBody>
          </p:sp>
        </p:grpSp>
      </p:grpSp>
      <p:sp>
        <p:nvSpPr>
          <p:cNvPr id="30" name="矩形 29"/>
          <p:cNvSpPr/>
          <p:nvPr/>
        </p:nvSpPr>
        <p:spPr>
          <a:xfrm>
            <a:off x="8114595" y="5636052"/>
            <a:ext cx="2698175" cy="954107"/>
          </a:xfrm>
          <a:prstGeom prst="rect">
            <a:avLst/>
          </a:prstGeom>
        </p:spPr>
        <p:txBody>
          <a:bodyPr wrap="none">
            <a:spAutoFit/>
          </a:bodyPr>
          <a:lstStyle/>
          <a:p>
            <a:pPr algn="ctr"/>
            <a:r>
              <a:rPr lang="zh-CN" altLang="en-US" sz="2800" dirty="0" smtClean="0">
                <a:latin typeface="方正粗宋简体" panose="03000509000000000000" pitchFamily="65" charset="-122"/>
                <a:ea typeface="方正粗宋简体" panose="03000509000000000000" pitchFamily="65" charset="-122"/>
              </a:rPr>
              <a:t>专业大模型对标</a:t>
            </a:r>
            <a:endParaRPr lang="en-US" altLang="zh-CN" sz="2800" dirty="0">
              <a:latin typeface="方正粗宋简体" panose="03000509000000000000" pitchFamily="65" charset="-122"/>
              <a:ea typeface="方正粗宋简体" panose="03000509000000000000" pitchFamily="65" charset="-122"/>
            </a:endParaRPr>
          </a:p>
          <a:p>
            <a:pPr algn="ctr"/>
            <a:r>
              <a:rPr lang="zh-CN" altLang="en-US" sz="28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企业专家</a:t>
            </a:r>
            <a:endParaRPr lang="zh-CN" altLang="en-US" sz="28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17902524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61914" y="5445746"/>
            <a:ext cx="1619009" cy="1214944"/>
          </a:xfrm>
          <a:prstGeom prst="rect">
            <a:avLst/>
          </a:prstGeom>
        </p:spPr>
      </p:pic>
      <p:sp>
        <p:nvSpPr>
          <p:cNvPr id="4" name="文本框 3"/>
          <p:cNvSpPr txBox="1"/>
          <p:nvPr/>
        </p:nvSpPr>
        <p:spPr>
          <a:xfrm>
            <a:off x="650287" y="355599"/>
            <a:ext cx="6904454" cy="1384995"/>
          </a:xfrm>
          <a:prstGeom prst="rect">
            <a:avLst/>
          </a:prstGeom>
          <a:noFill/>
        </p:spPr>
        <p:txBody>
          <a:bodyPr wrap="none" rtlCol="0">
            <a:spAutoFit/>
          </a:bodyPr>
          <a:lstStyle/>
          <a:p>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三</a:t>
            </a: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级蒸馏</a:t>
            </a:r>
            <a:r>
              <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+RAG</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推广</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众多业务小模型</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3</a:t>
            </a:r>
            <a:r>
              <a:rPr lang="en-US" altLang="zh-CN"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30" name="矩形 29"/>
          <p:cNvSpPr/>
          <p:nvPr/>
        </p:nvSpPr>
        <p:spPr>
          <a:xfrm>
            <a:off x="7097930" y="5576165"/>
            <a:ext cx="2698176" cy="954107"/>
          </a:xfrm>
          <a:prstGeom prst="rect">
            <a:avLst/>
          </a:prstGeom>
        </p:spPr>
        <p:txBody>
          <a:bodyPr wrap="none">
            <a:spAutoFit/>
          </a:bodyPr>
          <a:lstStyle/>
          <a:p>
            <a:pPr algn="ctr"/>
            <a:r>
              <a:rPr lang="zh-CN" altLang="en-US" sz="2800" dirty="0" smtClean="0">
                <a:latin typeface="方正粗宋简体" panose="03000509000000000000" pitchFamily="65" charset="-122"/>
                <a:ea typeface="方正粗宋简体" panose="03000509000000000000" pitchFamily="65" charset="-122"/>
              </a:rPr>
              <a:t>业务小模型对标</a:t>
            </a:r>
            <a:endParaRPr lang="en-US" altLang="zh-CN" sz="2800" dirty="0">
              <a:latin typeface="方正粗宋简体" panose="03000509000000000000" pitchFamily="65" charset="-122"/>
              <a:ea typeface="方正粗宋简体" panose="03000509000000000000" pitchFamily="65" charset="-122"/>
            </a:endParaRPr>
          </a:p>
          <a:p>
            <a:pPr algn="ctr"/>
            <a:r>
              <a:rPr lang="zh-CN" altLang="en-US" sz="28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专业工程师</a:t>
            </a:r>
            <a:endParaRPr lang="zh-CN" altLang="en-US" sz="28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nvGrpSpPr>
          <p:cNvPr id="41" name="组合 40"/>
          <p:cNvGrpSpPr/>
          <p:nvPr/>
        </p:nvGrpSpPr>
        <p:grpSpPr>
          <a:xfrm>
            <a:off x="755428" y="1970958"/>
            <a:ext cx="3347086" cy="4115395"/>
            <a:chOff x="8206675" y="1050171"/>
            <a:chExt cx="3347086" cy="4115395"/>
          </a:xfrm>
        </p:grpSpPr>
        <p:grpSp>
          <p:nvGrpSpPr>
            <p:cNvPr id="11" name="组合 10"/>
            <p:cNvGrpSpPr/>
            <p:nvPr/>
          </p:nvGrpSpPr>
          <p:grpSpPr>
            <a:xfrm>
              <a:off x="8226986" y="2548093"/>
              <a:ext cx="2589785" cy="1095581"/>
              <a:chOff x="8314267" y="3800855"/>
              <a:chExt cx="2589785" cy="1095581"/>
            </a:xfrm>
          </p:grpSpPr>
          <p:sp>
            <p:nvSpPr>
              <p:cNvPr id="10" name="上箭头 9"/>
              <p:cNvSpPr/>
              <p:nvPr/>
            </p:nvSpPr>
            <p:spPr>
              <a:xfrm>
                <a:off x="8314267" y="3800855"/>
                <a:ext cx="1354666" cy="1095581"/>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三级</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蒸馏</a:t>
                </a:r>
                <a:endParaRPr lang="zh-CN" altLang="en-US" dirty="0">
                  <a:latin typeface="微软雅黑" panose="020B0503020204020204" pitchFamily="34" charset="-122"/>
                  <a:ea typeface="微软雅黑" panose="020B0503020204020204" pitchFamily="34" charset="-122"/>
                </a:endParaRPr>
              </a:p>
            </p:txBody>
          </p:sp>
          <p:sp>
            <p:nvSpPr>
              <p:cNvPr id="15" name="上箭头 14"/>
              <p:cNvSpPr/>
              <p:nvPr/>
            </p:nvSpPr>
            <p:spPr>
              <a:xfrm>
                <a:off x="9549386" y="3800855"/>
                <a:ext cx="1354666" cy="1095581"/>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RAG</a:t>
                </a:r>
                <a:endParaRPr lang="zh-CN" altLang="en-US" dirty="0">
                  <a:latin typeface="微软雅黑" panose="020B0503020204020204" pitchFamily="34" charset="-122"/>
                  <a:ea typeface="微软雅黑" panose="020B0503020204020204" pitchFamily="34" charset="-122"/>
                </a:endParaRPr>
              </a:p>
            </p:txBody>
          </p:sp>
        </p:grpSp>
        <p:sp>
          <p:nvSpPr>
            <p:cNvPr id="17" name="圆柱形 16"/>
            <p:cNvSpPr/>
            <p:nvPr/>
          </p:nvSpPr>
          <p:spPr>
            <a:xfrm>
              <a:off x="10955867" y="1050171"/>
              <a:ext cx="597894" cy="2593503"/>
            </a:xfrm>
            <a:prstGeom prst="ca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业务</a:t>
              </a:r>
              <a:r>
                <a:rPr lang="zh-CN" altLang="en-US" dirty="0" smtClean="0">
                  <a:solidFill>
                    <a:schemeClr val="tx1"/>
                  </a:solidFill>
                  <a:latin typeface="微软雅黑" panose="020B0503020204020204" pitchFamily="34" charset="-122"/>
                  <a:ea typeface="微软雅黑" panose="020B0503020204020204" pitchFamily="34" charset="-122"/>
                </a:rPr>
                <a:t>知识库</a:t>
              </a:r>
              <a:endParaRPr lang="zh-CN" altLang="en-US" dirty="0">
                <a:solidFill>
                  <a:schemeClr val="tx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8206675" y="3737949"/>
              <a:ext cx="3347086" cy="1427617"/>
              <a:chOff x="8273571" y="1120476"/>
              <a:chExt cx="2606095" cy="1427617"/>
            </a:xfrm>
          </p:grpSpPr>
          <p:sp>
            <p:nvSpPr>
              <p:cNvPr id="14" name="矩形 13"/>
              <p:cNvSpPr/>
              <p:nvPr/>
            </p:nvSpPr>
            <p:spPr>
              <a:xfrm>
                <a:off x="8273571" y="1120476"/>
                <a:ext cx="2606095" cy="14276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8347516" y="1205002"/>
                <a:ext cx="1352812" cy="1216141"/>
                <a:chOff x="8358786" y="2248707"/>
                <a:chExt cx="1352812" cy="1216141"/>
              </a:xfrm>
            </p:grpSpPr>
            <p:sp>
              <p:nvSpPr>
                <p:cNvPr id="19" name="正五边形 18"/>
                <p:cNvSpPr/>
                <p:nvPr/>
              </p:nvSpPr>
              <p:spPr>
                <a:xfrm>
                  <a:off x="8605079" y="2248707"/>
                  <a:ext cx="1106519" cy="914400"/>
                </a:xfrm>
                <a:prstGeom prst="pentagon">
                  <a:avLst/>
                </a:prstGeom>
                <a:solidFill>
                  <a:schemeClr val="accent4">
                    <a:alpha val="63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0" name="正五边形 19"/>
                <p:cNvSpPr/>
                <p:nvPr/>
              </p:nvSpPr>
              <p:spPr>
                <a:xfrm>
                  <a:off x="8481932" y="2399577"/>
                  <a:ext cx="1106519" cy="914400"/>
                </a:xfrm>
                <a:prstGeom prst="pentagon">
                  <a:avLst/>
                </a:prstGeom>
                <a:solidFill>
                  <a:schemeClr val="accent4">
                    <a:alpha val="75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1" name="正五边形 20"/>
                <p:cNvSpPr/>
                <p:nvPr/>
              </p:nvSpPr>
              <p:spPr>
                <a:xfrm>
                  <a:off x="8358786" y="2550448"/>
                  <a:ext cx="1106519" cy="914400"/>
                </a:xfrm>
                <a:prstGeom prst="pentagon">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大庆</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油田</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大模型</a:t>
                  </a:r>
                </a:p>
              </p:txBody>
            </p:sp>
          </p:grpSp>
          <p:grpSp>
            <p:nvGrpSpPr>
              <p:cNvPr id="26" name="组合 25"/>
              <p:cNvGrpSpPr/>
              <p:nvPr/>
            </p:nvGrpSpPr>
            <p:grpSpPr>
              <a:xfrm>
                <a:off x="9521934" y="1308299"/>
                <a:ext cx="1338312" cy="1109962"/>
                <a:chOff x="9545303" y="2188654"/>
                <a:chExt cx="1338312" cy="1109962"/>
              </a:xfrm>
            </p:grpSpPr>
            <p:sp>
              <p:nvSpPr>
                <p:cNvPr id="23" name="六边形 22"/>
                <p:cNvSpPr/>
                <p:nvPr/>
              </p:nvSpPr>
              <p:spPr>
                <a:xfrm>
                  <a:off x="9822911" y="2188654"/>
                  <a:ext cx="1060704" cy="914400"/>
                </a:xfrm>
                <a:prstGeom prst="hexagon">
                  <a:avLst/>
                </a:prstGeom>
                <a:solidFill>
                  <a:schemeClr val="accent6">
                    <a:alpha val="51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4" name="六边形 23"/>
                <p:cNvSpPr/>
                <p:nvPr/>
              </p:nvSpPr>
              <p:spPr>
                <a:xfrm>
                  <a:off x="9684107" y="2286435"/>
                  <a:ext cx="1060704" cy="914400"/>
                </a:xfrm>
                <a:prstGeom prst="hexagon">
                  <a:avLst/>
                </a:prstGeom>
                <a:solidFill>
                  <a:schemeClr val="accent6">
                    <a:alpha val="47000"/>
                  </a:schemeClr>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5" name="六边形 24"/>
                <p:cNvSpPr/>
                <p:nvPr/>
              </p:nvSpPr>
              <p:spPr>
                <a:xfrm>
                  <a:off x="9545303" y="2384216"/>
                  <a:ext cx="1060704" cy="914400"/>
                </a:xfrm>
                <a:prstGeom prst="hexagon">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油藏</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专业</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大模型</a:t>
                  </a:r>
                </a:p>
              </p:txBody>
            </p:sp>
          </p:grpSp>
        </p:grpSp>
        <p:sp>
          <p:nvSpPr>
            <p:cNvPr id="5" name="矩形 4"/>
            <p:cNvSpPr/>
            <p:nvPr/>
          </p:nvSpPr>
          <p:spPr>
            <a:xfrm>
              <a:off x="8212035" y="1091884"/>
              <a:ext cx="2698175" cy="13807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8252476" y="1160588"/>
              <a:ext cx="926056" cy="1270883"/>
              <a:chOff x="8021686" y="1264597"/>
              <a:chExt cx="1005582" cy="1270883"/>
            </a:xfrm>
          </p:grpSpPr>
          <p:sp>
            <p:nvSpPr>
              <p:cNvPr id="6" name="折角形 5"/>
              <p:cNvSpPr/>
              <p:nvPr/>
            </p:nvSpPr>
            <p:spPr>
              <a:xfrm>
                <a:off x="8301645" y="1264597"/>
                <a:ext cx="725623" cy="1082418"/>
              </a:xfrm>
              <a:prstGeom prst="foldedCorner">
                <a:avLst/>
              </a:prstGeom>
              <a:solidFill>
                <a:schemeClr val="accent4">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折角形 27"/>
              <p:cNvSpPr/>
              <p:nvPr/>
            </p:nvSpPr>
            <p:spPr>
              <a:xfrm>
                <a:off x="8161665" y="1358829"/>
                <a:ext cx="725623" cy="1082418"/>
              </a:xfrm>
              <a:prstGeom prst="foldedCorner">
                <a:avLst/>
              </a:prstGeom>
              <a:solidFill>
                <a:schemeClr val="accent4">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2" name="折角形 31"/>
              <p:cNvSpPr/>
              <p:nvPr/>
            </p:nvSpPr>
            <p:spPr>
              <a:xfrm>
                <a:off x="8021686" y="1453062"/>
                <a:ext cx="725623" cy="1082418"/>
              </a:xfrm>
              <a:prstGeom prst="foldedCorner">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生产</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日报</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自动</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生成</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9230172" y="1127948"/>
              <a:ext cx="805468" cy="1290313"/>
              <a:chOff x="9327451" y="1127948"/>
              <a:chExt cx="904977" cy="1290313"/>
            </a:xfrm>
          </p:grpSpPr>
          <p:sp>
            <p:nvSpPr>
              <p:cNvPr id="18" name="剪去单角的矩形 17"/>
              <p:cNvSpPr/>
              <p:nvPr/>
            </p:nvSpPr>
            <p:spPr>
              <a:xfrm>
                <a:off x="9528008" y="1127948"/>
                <a:ext cx="704420" cy="1121286"/>
              </a:xfrm>
              <a:prstGeom prst="snip1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3" name="剪去单角的矩形 32"/>
              <p:cNvSpPr/>
              <p:nvPr/>
            </p:nvSpPr>
            <p:spPr>
              <a:xfrm>
                <a:off x="9427730" y="1212462"/>
                <a:ext cx="704420" cy="1121286"/>
              </a:xfrm>
              <a:prstGeom prst="snip1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4" name="剪去单角的矩形 33"/>
              <p:cNvSpPr/>
              <p:nvPr/>
            </p:nvSpPr>
            <p:spPr>
              <a:xfrm>
                <a:off x="9327451" y="1296975"/>
                <a:ext cx="704420" cy="1121286"/>
              </a:xfrm>
              <a:prstGeom prst="snip1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压裂</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方案</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自动</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设计</a:t>
                </a: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10087885" y="1127948"/>
              <a:ext cx="761335" cy="1290313"/>
              <a:chOff x="10155981" y="1127948"/>
              <a:chExt cx="761335" cy="1290313"/>
            </a:xfrm>
          </p:grpSpPr>
          <p:sp>
            <p:nvSpPr>
              <p:cNvPr id="36" name="剪去同侧角的矩形 35"/>
              <p:cNvSpPr/>
              <p:nvPr/>
            </p:nvSpPr>
            <p:spPr>
              <a:xfrm>
                <a:off x="10318225" y="1127948"/>
                <a:ext cx="599091" cy="1134460"/>
              </a:xfrm>
              <a:prstGeom prst="snip2SameRect">
                <a:avLst/>
              </a:prstGeom>
              <a:solidFill>
                <a:srgbClr val="92D050">
                  <a:alpha val="54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剪去同侧角的矩形 37"/>
              <p:cNvSpPr/>
              <p:nvPr/>
            </p:nvSpPr>
            <p:spPr>
              <a:xfrm>
                <a:off x="10237103" y="1205875"/>
                <a:ext cx="599091" cy="1134460"/>
              </a:xfrm>
              <a:prstGeom prst="snip2SameRect">
                <a:avLst/>
              </a:prstGeom>
              <a:solidFill>
                <a:srgbClr val="92D050">
                  <a:alpha val="66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9" name="剪去同侧角的矩形 38"/>
              <p:cNvSpPr/>
              <p:nvPr/>
            </p:nvSpPr>
            <p:spPr>
              <a:xfrm>
                <a:off x="10155981" y="1283801"/>
                <a:ext cx="599091" cy="1134460"/>
              </a:xfrm>
              <a:prstGeom prst="snip2SameRect">
                <a:avLst/>
              </a:prstGeom>
              <a:solidFill>
                <a:srgbClr val="92D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出差</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报销</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智能</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处理</a:t>
                </a:r>
              </a:p>
            </p:txBody>
          </p:sp>
        </p:grpSp>
      </p:grpSp>
      <p:sp>
        <p:nvSpPr>
          <p:cNvPr id="42" name="矩形 41"/>
          <p:cNvSpPr/>
          <p:nvPr/>
        </p:nvSpPr>
        <p:spPr>
          <a:xfrm>
            <a:off x="4513804" y="1839036"/>
            <a:ext cx="7032927" cy="3970318"/>
          </a:xfrm>
          <a:prstGeom prst="rect">
            <a:avLst/>
          </a:prstGeom>
        </p:spPr>
        <p:txBody>
          <a:bodyPr wrap="square">
            <a:spAutoFit/>
          </a:bodyPr>
          <a:lstStyle/>
          <a:p>
            <a:pPr indent="360363" algn="just"/>
            <a:r>
              <a:rPr lang="zh-CN" altLang="en-US" dirty="0">
                <a:latin typeface="微软雅黑" panose="020B0503020204020204" pitchFamily="34" charset="-122"/>
                <a:ea typeface="微软雅黑" panose="020B0503020204020204" pitchFamily="34" charset="-122"/>
              </a:rPr>
              <a:t>在各个专业模型的基础上，各项具体业务的应用模型可以采用较小规模，并通过三级蒸馏获得各个专业模型的全息知识</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indent="360363" algn="just"/>
            <a:r>
              <a:rPr lang="zh-CN" altLang="en-US" dirty="0">
                <a:latin typeface="微软雅黑" panose="020B0503020204020204" pitchFamily="34" charset="-122"/>
                <a:ea typeface="微软雅黑" panose="020B0503020204020204" pitchFamily="34" charset="-122"/>
              </a:rPr>
              <a:t>当前技术条件下，业务小模型的规模应该在</a:t>
            </a:r>
            <a:r>
              <a:rPr lang="zh-CN" altLang="en-US" b="1" dirty="0">
                <a:solidFill>
                  <a:srgbClr val="C00000"/>
                </a:solidFill>
                <a:latin typeface="微软雅黑" panose="020B0503020204020204" pitchFamily="34" charset="-122"/>
                <a:ea typeface="微软雅黑" panose="020B0503020204020204" pitchFamily="34" charset="-122"/>
              </a:rPr>
              <a:t>数亿到数十亿</a:t>
            </a:r>
            <a:r>
              <a:rPr lang="zh-CN" altLang="en-US" dirty="0">
                <a:latin typeface="微软雅黑" panose="020B0503020204020204" pitchFamily="34" charset="-122"/>
                <a:ea typeface="微软雅黑" panose="020B0503020204020204" pitchFamily="34" charset="-122"/>
              </a:rPr>
              <a:t>个参数之间</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indent="360363" algn="just"/>
            <a:r>
              <a:rPr lang="zh-CN" altLang="en-US" dirty="0">
                <a:latin typeface="微软雅黑" panose="020B0503020204020204" pitchFamily="34" charset="-122"/>
                <a:ea typeface="微软雅黑" panose="020B0503020204020204" pitchFamily="34" charset="-122"/>
              </a:rPr>
              <a:t>业务小模型的建立重点应在</a:t>
            </a:r>
            <a:r>
              <a:rPr lang="zh-CN" altLang="en-US" b="1" dirty="0">
                <a:solidFill>
                  <a:srgbClr val="C00000"/>
                </a:solidFill>
                <a:latin typeface="微软雅黑" panose="020B0503020204020204" pitchFamily="34" charset="-122"/>
                <a:ea typeface="微软雅黑" panose="020B0503020204020204" pitchFamily="34" charset="-122"/>
              </a:rPr>
              <a:t>检索增强生成</a:t>
            </a:r>
            <a:r>
              <a:rPr lang="en-US" altLang="zh-CN" b="1" dirty="0">
                <a:solidFill>
                  <a:srgbClr val="C00000"/>
                </a:solidFill>
                <a:latin typeface="微软雅黑" panose="020B0503020204020204" pitchFamily="34" charset="-122"/>
                <a:ea typeface="微软雅黑" panose="020B0503020204020204" pitchFamily="34" charset="-122"/>
              </a:rPr>
              <a:t>(RAG)</a:t>
            </a:r>
            <a:r>
              <a:rPr lang="zh-CN" altLang="en-US" dirty="0">
                <a:latin typeface="微软雅黑" panose="020B0503020204020204" pitchFamily="34" charset="-122"/>
                <a:ea typeface="微软雅黑" panose="020B0503020204020204" pitchFamily="34" charset="-122"/>
              </a:rPr>
              <a:t>上。</a:t>
            </a:r>
            <a:r>
              <a:rPr lang="en-US" altLang="zh-CN" dirty="0">
                <a:latin typeface="微软雅黑" panose="020B0503020204020204" pitchFamily="34" charset="-122"/>
                <a:ea typeface="微软雅黑" panose="020B0503020204020204" pitchFamily="34" charset="-122"/>
              </a:rPr>
              <a:t>RAG</a:t>
            </a:r>
            <a:r>
              <a:rPr lang="zh-CN" altLang="en-US" dirty="0">
                <a:latin typeface="微软雅黑" panose="020B0503020204020204" pitchFamily="34" charset="-122"/>
                <a:ea typeface="微软雅黑" panose="020B0503020204020204" pitchFamily="34" charset="-122"/>
              </a:rPr>
              <a:t>通过构建</a:t>
            </a:r>
            <a:r>
              <a:rPr lang="zh-CN" altLang="en-US" dirty="0">
                <a:solidFill>
                  <a:srgbClr val="C00000"/>
                </a:solidFill>
                <a:latin typeface="微软雅黑" panose="020B0503020204020204" pitchFamily="34" charset="-122"/>
                <a:ea typeface="微软雅黑" panose="020B0503020204020204" pitchFamily="34" charset="-122"/>
              </a:rPr>
              <a:t>向量数据库</a:t>
            </a:r>
            <a:r>
              <a:rPr lang="zh-CN" altLang="en-US" dirty="0">
                <a:latin typeface="微软雅黑" panose="020B0503020204020204" pitchFamily="34" charset="-122"/>
                <a:ea typeface="微软雅黑" panose="020B0503020204020204" pitchFamily="34" charset="-122"/>
              </a:rPr>
              <a:t>和聚焦业务的</a:t>
            </a:r>
            <a:r>
              <a:rPr lang="zh-CN" altLang="en-US" dirty="0">
                <a:solidFill>
                  <a:srgbClr val="C00000"/>
                </a:solidFill>
                <a:latin typeface="微软雅黑" panose="020B0503020204020204" pitchFamily="34" charset="-122"/>
                <a:ea typeface="微软雅黑" panose="020B0503020204020204" pitchFamily="34" charset="-122"/>
              </a:rPr>
              <a:t>知识库</a:t>
            </a:r>
            <a:r>
              <a:rPr lang="zh-CN" altLang="en-US" dirty="0">
                <a:latin typeface="微软雅黑" panose="020B0503020204020204" pitchFamily="34" charset="-122"/>
                <a:ea typeface="微软雅黑" panose="020B0503020204020204" pitchFamily="34" charset="-122"/>
              </a:rPr>
              <a:t>实现业务数据更精准、更实时的采集、处理和输出，它的实施成本较低，而效果却比较显著，已在今年广泛的实践中得到证实</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indent="360363" algn="just"/>
            <a:r>
              <a:rPr lang="zh-CN" altLang="en-US" dirty="0">
                <a:latin typeface="微软雅黑" panose="020B0503020204020204" pitchFamily="34" charset="-122"/>
                <a:ea typeface="微软雅黑" panose="020B0503020204020204" pitchFamily="34" charset="-122"/>
              </a:rPr>
              <a:t>例如，在钻井工程业务中，钻井工程师可能需要一个</a:t>
            </a:r>
            <a:r>
              <a:rPr lang="zh-CN" altLang="en-US" dirty="0">
                <a:solidFill>
                  <a:srgbClr val="C00000"/>
                </a:solidFill>
                <a:latin typeface="微软雅黑" panose="020B0503020204020204" pitchFamily="34" charset="-122"/>
                <a:ea typeface="微软雅黑" panose="020B0503020204020204" pitchFamily="34" charset="-122"/>
              </a:rPr>
              <a:t>轻量级智能助手</a:t>
            </a:r>
            <a:r>
              <a:rPr lang="zh-CN" altLang="en-US" dirty="0">
                <a:latin typeface="微软雅黑" panose="020B0503020204020204" pitchFamily="34" charset="-122"/>
                <a:ea typeface="微软雅黑" panose="020B0503020204020204" pitchFamily="34" charset="-122"/>
              </a:rPr>
              <a:t>，希望它能快速检索相关数据，并能完成</a:t>
            </a:r>
            <a:r>
              <a:rPr lang="zh-CN" altLang="en-US" dirty="0">
                <a:solidFill>
                  <a:srgbClr val="C00000"/>
                </a:solidFill>
                <a:latin typeface="微软雅黑" panose="020B0503020204020204" pitchFamily="34" charset="-122"/>
                <a:ea typeface="微软雅黑" panose="020B0503020204020204" pitchFamily="34" charset="-122"/>
              </a:rPr>
              <a:t>自动对比</a:t>
            </a:r>
            <a:r>
              <a:rPr lang="zh-CN" altLang="en-US" dirty="0">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自动生成报表和技术报告</a:t>
            </a:r>
            <a:r>
              <a:rPr lang="zh-CN" altLang="en-US" dirty="0">
                <a:latin typeface="微软雅黑" panose="020B0503020204020204" pitchFamily="34" charset="-122"/>
                <a:ea typeface="微软雅黑" panose="020B0503020204020204" pitchFamily="34" charset="-122"/>
              </a:rPr>
              <a:t>，也可能还需要在出现问题时能给出具体的</a:t>
            </a:r>
            <a:r>
              <a:rPr lang="zh-CN" altLang="en-US" dirty="0">
                <a:solidFill>
                  <a:srgbClr val="C00000"/>
                </a:solidFill>
                <a:latin typeface="微软雅黑" panose="020B0503020204020204" pitchFamily="34" charset="-122"/>
                <a:ea typeface="微软雅黑" panose="020B0503020204020204" pitchFamily="34" charset="-122"/>
              </a:rPr>
              <a:t>操作建议和解决办法</a:t>
            </a:r>
            <a:r>
              <a:rPr lang="zh-CN" altLang="en-US" dirty="0">
                <a:latin typeface="微软雅黑" panose="020B0503020204020204" pitchFamily="34" charset="-122"/>
                <a:ea typeface="微软雅黑" panose="020B0503020204020204" pitchFamily="34" charset="-122"/>
              </a:rPr>
              <a:t>。这样的业务小模型系统，规模可能只要几十亿参数就够了，但以往的技术资料可能更有用，这些资料可以通过</a:t>
            </a:r>
            <a:r>
              <a:rPr lang="en-US" altLang="zh-CN" dirty="0">
                <a:latin typeface="微软雅黑" panose="020B0503020204020204" pitchFamily="34" charset="-122"/>
                <a:ea typeface="微软雅黑" panose="020B0503020204020204" pitchFamily="34" charset="-122"/>
              </a:rPr>
              <a:t>RAG</a:t>
            </a:r>
            <a:r>
              <a:rPr lang="zh-CN" altLang="en-US" dirty="0">
                <a:latin typeface="微软雅黑" panose="020B0503020204020204" pitchFamily="34" charset="-122"/>
                <a:ea typeface="微软雅黑" panose="020B0503020204020204" pitchFamily="34" charset="-122"/>
              </a:rPr>
              <a:t>快速检索获得。</a:t>
            </a:r>
            <a:endParaRPr lang="zh-CN" altLang="en-US" b="0" i="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996029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87" y="355599"/>
            <a:ext cx="10322056" cy="1384995"/>
          </a:xfrm>
          <a:prstGeom prst="rect">
            <a:avLst/>
          </a:prstGeom>
          <a:noFill/>
        </p:spPr>
        <p:txBody>
          <a:bodyPr wrap="none" rtlCol="0">
            <a:spAutoFit/>
          </a:bodyPr>
          <a:lstStyle/>
          <a:p>
            <a:r>
              <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N</a:t>
            </a:r>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级</a:t>
            </a:r>
            <a:r>
              <a:rPr lang="zh-CN" altLang="en-US"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蒸馏</a:t>
            </a:r>
            <a:r>
              <a:rPr lang="en-US" altLang="zh-CN" sz="4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RAG+</a:t>
            </a:r>
            <a:r>
              <a:rPr lang="zh-CN" altLang="en-US"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本地搜索</a:t>
            </a:r>
            <a:endParaRPr lang="en-US" altLang="zh-CN" sz="4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私有化</a:t>
            </a:r>
            <a:r>
              <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部署通用小模型和个人</a:t>
            </a:r>
            <a:r>
              <a:rPr lang="zh-CN" altLang="en-US"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工具</a:t>
            </a:r>
            <a:r>
              <a:rPr lang="en-US" altLang="zh-CN"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(L</a:t>
            </a:r>
            <a:r>
              <a:rPr lang="en-US" altLang="zh-CN" sz="4400" baseline="-80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n</a:t>
            </a:r>
            <a:r>
              <a:rPr lang="en-US" altLang="zh-CN" sz="4400" dirty="0" smtClean="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endParaRPr lang="zh-CN" altLang="en-US" sz="4400" dirty="0">
              <a:solidFill>
                <a:srgbClr val="C0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nvGrpSpPr>
          <p:cNvPr id="14" name="组合 13"/>
          <p:cNvGrpSpPr/>
          <p:nvPr/>
        </p:nvGrpSpPr>
        <p:grpSpPr>
          <a:xfrm>
            <a:off x="3564467" y="2667000"/>
            <a:ext cx="8627533" cy="4191000"/>
            <a:chOff x="-1387235" y="2659794"/>
            <a:chExt cx="8627533" cy="4191000"/>
          </a:xfrm>
        </p:grpSpPr>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brightnessContrast bright="17000"/>
                      </a14:imgEffect>
                    </a14:imgLayer>
                  </a14:imgProps>
                </a:ext>
              </a:extLst>
            </a:blip>
            <a:stretch>
              <a:fillRect/>
            </a:stretch>
          </p:blipFill>
          <p:spPr>
            <a:xfrm>
              <a:off x="-1387235" y="2659794"/>
              <a:ext cx="8627533" cy="4191000"/>
            </a:xfrm>
            <a:prstGeom prst="rect">
              <a:avLst/>
            </a:prstGeom>
          </p:spPr>
        </p:pic>
        <p:grpSp>
          <p:nvGrpSpPr>
            <p:cNvPr id="7" name="组合 6"/>
            <p:cNvGrpSpPr/>
            <p:nvPr/>
          </p:nvGrpSpPr>
          <p:grpSpPr>
            <a:xfrm>
              <a:off x="650287" y="4040307"/>
              <a:ext cx="3682520" cy="2512635"/>
              <a:chOff x="568467" y="3777840"/>
              <a:chExt cx="3682520" cy="2512635"/>
            </a:xfrm>
          </p:grpSpPr>
          <p:pic>
            <p:nvPicPr>
              <p:cNvPr id="3" name="图片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8467" y="4776280"/>
                <a:ext cx="3682520" cy="1514195"/>
              </a:xfrm>
              <a:prstGeom prst="rect">
                <a:avLst/>
              </a:prstGeom>
            </p:spPr>
          </p:pic>
          <p:pic>
            <p:nvPicPr>
              <p:cNvPr id="28" name="图片 2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0287" y="4056434"/>
                <a:ext cx="1882363" cy="564204"/>
              </a:xfrm>
              <a:prstGeom prst="roundRect">
                <a:avLst>
                  <a:gd name="adj" fmla="val 8594"/>
                </a:avLst>
              </a:prstGeom>
              <a:solidFill>
                <a:srgbClr val="FFFFFF">
                  <a:shade val="85000"/>
                </a:srgbClr>
              </a:solidFill>
              <a:ln w="3175">
                <a:solidFill>
                  <a:schemeClr val="tx1"/>
                </a:solidFill>
              </a:ln>
              <a:effectLst/>
            </p:spPr>
          </p:pic>
          <p:sp>
            <p:nvSpPr>
              <p:cNvPr id="5" name="文本框 4"/>
              <p:cNvSpPr txBox="1"/>
              <p:nvPr/>
            </p:nvSpPr>
            <p:spPr>
              <a:xfrm>
                <a:off x="759349" y="3777840"/>
                <a:ext cx="1681871" cy="307777"/>
              </a:xfrm>
              <a:prstGeom prst="rect">
                <a:avLst/>
              </a:prstGeom>
              <a:noFill/>
            </p:spPr>
            <p:txBody>
              <a:bodyPr wrap="none" rtlCol="0">
                <a:spAutoFit/>
              </a:bodyPr>
              <a:lstStyle/>
              <a:p>
                <a:r>
                  <a:rPr lang="zh-CN" altLang="en-US" sz="1400" b="1" dirty="0" smtClean="0">
                    <a:solidFill>
                      <a:srgbClr val="C00000"/>
                    </a:solidFill>
                    <a:latin typeface="微软雅黑" panose="020B0503020204020204" pitchFamily="34" charset="-122"/>
                    <a:ea typeface="微软雅黑" panose="020B0503020204020204" pitchFamily="34" charset="-122"/>
                  </a:rPr>
                  <a:t>各种小模型：</a:t>
                </a:r>
                <a:r>
                  <a:rPr lang="en-US" altLang="zh-CN" sz="1400" b="1" dirty="0" err="1" smtClean="0">
                    <a:solidFill>
                      <a:srgbClr val="C00000"/>
                    </a:solidFill>
                    <a:latin typeface="微软雅黑" panose="020B0503020204020204" pitchFamily="34" charset="-122"/>
                    <a:ea typeface="微软雅黑" panose="020B0503020204020204" pitchFamily="34" charset="-122"/>
                  </a:rPr>
                  <a:t>nB</a:t>
                </a:r>
                <a:r>
                  <a:rPr lang="zh-CN" altLang="en-US" sz="1400" b="1" dirty="0" smtClean="0">
                    <a:solidFill>
                      <a:srgbClr val="C00000"/>
                    </a:solidFill>
                    <a:latin typeface="微软雅黑" panose="020B0503020204020204" pitchFamily="34" charset="-122"/>
                    <a:ea typeface="微软雅黑" panose="020B0503020204020204" pitchFamily="34" charset="-122"/>
                  </a:rPr>
                  <a:t>级</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 name="圆柱形 5"/>
              <p:cNvSpPr/>
              <p:nvPr/>
            </p:nvSpPr>
            <p:spPr>
              <a:xfrm>
                <a:off x="2626468" y="4085617"/>
                <a:ext cx="1624519" cy="53502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本地知识库</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964751" y="3777840"/>
                <a:ext cx="947952" cy="307777"/>
              </a:xfrm>
              <a:prstGeom prst="rect">
                <a:avLst/>
              </a:prstGeom>
              <a:noFill/>
            </p:spPr>
            <p:txBody>
              <a:bodyPr wrap="none" rtlCol="0">
                <a:spAutoFit/>
              </a:bodyPr>
              <a:lstStyle/>
              <a:p>
                <a:pPr algn="ctr"/>
                <a:r>
                  <a:rPr lang="en-US" altLang="zh-CN" sz="1400" b="1" dirty="0" smtClean="0">
                    <a:solidFill>
                      <a:srgbClr val="C00000"/>
                    </a:solidFill>
                  </a:rPr>
                  <a:t>RAG+</a:t>
                </a:r>
                <a:r>
                  <a:rPr lang="zh-CN" altLang="en-US" sz="1400" b="1" dirty="0" smtClean="0">
                    <a:solidFill>
                      <a:srgbClr val="C00000"/>
                    </a:solidFill>
                  </a:rPr>
                  <a:t>搜索</a:t>
                </a:r>
                <a:endParaRPr lang="zh-CN" altLang="en-US" sz="1400" b="1" dirty="0">
                  <a:solidFill>
                    <a:srgbClr val="C00000"/>
                  </a:solidFill>
                </a:endParaRPr>
              </a:p>
            </p:txBody>
          </p:sp>
          <p:sp>
            <p:nvSpPr>
              <p:cNvPr id="18" name="文本框 17"/>
              <p:cNvSpPr txBox="1"/>
              <p:nvPr/>
            </p:nvSpPr>
            <p:spPr>
              <a:xfrm>
                <a:off x="1010946" y="5271767"/>
                <a:ext cx="2797561" cy="523220"/>
              </a:xfrm>
              <a:prstGeom prst="rect">
                <a:avLst/>
              </a:prstGeom>
              <a:solidFill>
                <a:schemeClr val="dk1">
                  <a:alpha val="65000"/>
                </a:schemeClr>
              </a:solid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zh-CN" altLang="en-US" sz="2800" dirty="0" smtClean="0">
                    <a:latin typeface="方正粗宋简体" panose="03000509000000000000" pitchFamily="65" charset="-122"/>
                    <a:ea typeface="方正粗宋简体" panose="03000509000000000000" pitchFamily="65" charset="-122"/>
                  </a:rPr>
                  <a:t>各级</a:t>
                </a:r>
                <a:r>
                  <a:rPr lang="en-US" altLang="zh-CN" sz="2800" dirty="0" smtClean="0">
                    <a:latin typeface="方正粗宋简体" panose="03000509000000000000" pitchFamily="65" charset="-122"/>
                    <a:ea typeface="方正粗宋简体" panose="03000509000000000000" pitchFamily="65" charset="-122"/>
                  </a:rPr>
                  <a:t>/</a:t>
                </a:r>
                <a:r>
                  <a:rPr lang="zh-CN" altLang="en-US" sz="2800" dirty="0" smtClean="0">
                    <a:latin typeface="方正粗宋简体" panose="03000509000000000000" pitchFamily="65" charset="-122"/>
                    <a:ea typeface="方正粗宋简体" panose="03000509000000000000" pitchFamily="65" charset="-122"/>
                  </a:rPr>
                  <a:t>专业大模型</a:t>
                </a:r>
                <a:endParaRPr lang="zh-CN" altLang="en-US" sz="2800" dirty="0">
                  <a:latin typeface="方正粗宋简体" panose="03000509000000000000" pitchFamily="65" charset="-122"/>
                  <a:ea typeface="方正粗宋简体" panose="03000509000000000000" pitchFamily="65" charset="-122"/>
                </a:endParaRPr>
              </a:p>
            </p:txBody>
          </p:sp>
        </p:grpSp>
        <p:sp>
          <p:nvSpPr>
            <p:cNvPr id="8" name="文本框 7"/>
            <p:cNvSpPr txBox="1"/>
            <p:nvPr/>
          </p:nvSpPr>
          <p:spPr>
            <a:xfrm>
              <a:off x="4518054" y="5457289"/>
              <a:ext cx="1107997" cy="1200329"/>
            </a:xfrm>
            <a:prstGeom prst="rect">
              <a:avLst/>
            </a:prstGeom>
            <a:noFill/>
          </p:spPr>
          <p:txBody>
            <a:bodyPr wrap="non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大模型</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400" b="1" dirty="0">
                  <a:solidFill>
                    <a:schemeClr val="bg1"/>
                  </a:solidFill>
                  <a:latin typeface="微软雅黑" panose="020B0503020204020204" pitchFamily="34" charset="-122"/>
                  <a:ea typeface="微软雅黑" panose="020B0503020204020204" pitchFamily="34" charset="-122"/>
                </a:rPr>
                <a:t>智能</a:t>
              </a:r>
              <a:r>
                <a:rPr lang="zh-CN" altLang="en-US" sz="2400" b="1" dirty="0" smtClean="0">
                  <a:solidFill>
                    <a:schemeClr val="bg1"/>
                  </a:solidFill>
                  <a:latin typeface="微软雅黑" panose="020B0503020204020204" pitchFamily="34" charset="-122"/>
                  <a:ea typeface="微软雅黑" panose="020B0503020204020204" pitchFamily="34" charset="-122"/>
                </a:rPr>
                <a:t>体</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400" b="1" dirty="0">
                  <a:solidFill>
                    <a:schemeClr val="bg1"/>
                  </a:solidFill>
                  <a:latin typeface="微软雅黑" panose="020B0503020204020204" pitchFamily="34" charset="-122"/>
                  <a:ea typeface="微软雅黑" panose="020B0503020204020204" pitchFamily="34" charset="-122"/>
                </a:rPr>
                <a:t>群网</a:t>
              </a:r>
            </a:p>
          </p:txBody>
        </p:sp>
        <p:pic>
          <p:nvPicPr>
            <p:cNvPr id="9" name="图片 8"/>
            <p:cNvPicPr>
              <a:picLocks noChangeAspect="1"/>
            </p:cNvPicPr>
            <p:nvPr/>
          </p:nvPicPr>
          <p:blipFill>
            <a:blip r:embed="rId6" cstate="screen">
              <a:clrChange>
                <a:clrFrom>
                  <a:srgbClr val="010200"/>
                </a:clrFrom>
                <a:clrTo>
                  <a:srgbClr val="010200">
                    <a:alpha val="0"/>
                  </a:srgbClr>
                </a:clrTo>
              </a:clrChange>
              <a:extLst>
                <a:ext uri="{28A0092B-C50C-407E-A947-70E740481C1C}">
                  <a14:useLocalDpi xmlns:a14="http://schemas.microsoft.com/office/drawing/2010/main"/>
                </a:ext>
              </a:extLst>
            </a:blip>
            <a:stretch>
              <a:fillRect/>
            </a:stretch>
          </p:blipFill>
          <p:spPr>
            <a:xfrm>
              <a:off x="3432079" y="2979771"/>
              <a:ext cx="1085975" cy="1060536"/>
            </a:xfrm>
            <a:prstGeom prst="rect">
              <a:avLst/>
            </a:prstGeom>
          </p:spPr>
        </p:pic>
        <p:sp>
          <p:nvSpPr>
            <p:cNvPr id="10" name="文本框 9"/>
            <p:cNvSpPr txBox="1"/>
            <p:nvPr/>
          </p:nvSpPr>
          <p:spPr>
            <a:xfrm>
              <a:off x="3130450" y="2961588"/>
              <a:ext cx="389850" cy="1077218"/>
            </a:xfrm>
            <a:prstGeom prst="rect">
              <a:avLst/>
            </a:prstGeom>
            <a:noFill/>
          </p:spPr>
          <p:txBody>
            <a:bodyPr wrap="none" rtlCol="0">
              <a:spAutoFit/>
            </a:bodyPr>
            <a:lstStyle/>
            <a:p>
              <a:r>
                <a:rPr lang="zh-CN" altLang="en-US" sz="1600" dirty="0" smtClean="0">
                  <a:latin typeface="微软雅黑" panose="020B0503020204020204" pitchFamily="34" charset="-122"/>
                  <a:ea typeface="微软雅黑" panose="020B0503020204020204" pitchFamily="34" charset="-122"/>
                </a:rPr>
                <a:t>各</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种</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工</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具</a:t>
              </a:r>
              <a:endParaRPr lang="zh-CN" altLang="en-US" sz="16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flipH="1">
              <a:off x="4475021" y="4684629"/>
              <a:ext cx="1336294" cy="618915"/>
            </a:xfrm>
            <a:prstGeom prst="rect">
              <a:avLst/>
            </a:prstGeom>
          </p:spPr>
        </p:pic>
        <p:sp>
          <p:nvSpPr>
            <p:cNvPr id="12" name="文本框 11"/>
            <p:cNvSpPr txBox="1"/>
            <p:nvPr/>
          </p:nvSpPr>
          <p:spPr>
            <a:xfrm>
              <a:off x="4484974" y="4385962"/>
              <a:ext cx="1316387" cy="369332"/>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各种</a:t>
              </a:r>
              <a:r>
                <a:rPr lang="en-US" altLang="zh-CN" dirty="0" smtClean="0">
                  <a:latin typeface="微软雅黑" panose="020B0503020204020204" pitchFamily="34" charset="-122"/>
                  <a:ea typeface="微软雅黑" panose="020B0503020204020204" pitchFamily="34" charset="-122"/>
                </a:rPr>
                <a:t>Agent</a:t>
              </a:r>
              <a:endParaRPr lang="zh-CN" altLang="en-US" dirty="0">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8536080" y="1978204"/>
            <a:ext cx="3139001"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zh-CN" altLang="en-US" sz="28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百花齐放 群模共舞</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7" name="矩形 16"/>
          <p:cNvSpPr/>
          <p:nvPr/>
        </p:nvSpPr>
        <p:spPr>
          <a:xfrm>
            <a:off x="650287" y="1824591"/>
            <a:ext cx="7054380" cy="1015663"/>
          </a:xfrm>
          <a:prstGeom prst="rect">
            <a:avLst/>
          </a:prstGeom>
        </p:spPr>
        <p:txBody>
          <a:bodyPr wrap="square">
            <a:spAutoFit/>
          </a:bodyPr>
          <a:lstStyle/>
          <a:p>
            <a:pPr indent="271463" algn="just"/>
            <a:r>
              <a:rPr lang="zh-CN" altLang="en-US" sz="2000" dirty="0">
                <a:latin typeface="微软雅黑" panose="020B0503020204020204" pitchFamily="34" charset="-122"/>
                <a:ea typeface="微软雅黑" panose="020B0503020204020204" pitchFamily="34" charset="-122"/>
              </a:rPr>
              <a:t>对于更小规模场景的应用，可以对相应模型做最小化知识蒸馏，以便最大限度压缩模型体积，实现本地私有化部署或在嵌入式设备上安装。例如，个人会议助手、门禁系统等。</a:t>
            </a:r>
            <a:endParaRPr lang="en-US" altLang="zh-CN" sz="2000"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9138" y="4044509"/>
            <a:ext cx="4438331" cy="253248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6" name="文本框 15"/>
          <p:cNvSpPr txBox="1"/>
          <p:nvPr/>
        </p:nvSpPr>
        <p:spPr>
          <a:xfrm>
            <a:off x="948151" y="3226247"/>
            <a:ext cx="4653838"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altLang="zh-CN" sz="28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AI </a:t>
            </a:r>
            <a:r>
              <a:rPr lang="zh-CN" altLang="en-US" sz="28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将如同水电云，无处不在</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37036053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81945" y="1183107"/>
            <a:ext cx="5278588" cy="4893647"/>
          </a:xfrm>
          <a:prstGeom prst="rect">
            <a:avLst/>
          </a:prstGeom>
        </p:spPr>
        <p:txBody>
          <a:bodyPr wrap="square">
            <a:spAutoFit/>
          </a:bodyPr>
          <a:lstStyle/>
          <a:p>
            <a:pPr indent="271463" algn="just"/>
            <a:endParaRPr lang="zh-CN" altLang="en-US" sz="2400" dirty="0">
              <a:latin typeface="微软雅黑" panose="020B0503020204020204" pitchFamily="34" charset="-122"/>
              <a:ea typeface="微软雅黑" panose="020B0503020204020204" pitchFamily="34" charset="-122"/>
            </a:endParaRPr>
          </a:p>
          <a:p>
            <a:pPr indent="271463" algn="just"/>
            <a:r>
              <a:rPr lang="zh-CN" altLang="en-US" sz="2400" dirty="0">
                <a:latin typeface="微软雅黑" panose="020B0503020204020204" pitchFamily="34" charset="-122"/>
                <a:ea typeface="微软雅黑" panose="020B0503020204020204" pitchFamily="34" charset="-122"/>
              </a:rPr>
              <a:t>通过上述连续逐级知识蒸馏，一个具有</a:t>
            </a:r>
            <a:r>
              <a:rPr lang="zh-CN" altLang="en-US"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全息有机系统特性</a:t>
            </a:r>
            <a:r>
              <a:rPr lang="zh-CN" altLang="en-US" sz="2400" dirty="0">
                <a:latin typeface="微软雅黑" panose="020B0503020204020204" pitchFamily="34" charset="-122"/>
                <a:ea typeface="微软雅黑" panose="020B0503020204020204" pitchFamily="34" charset="-122"/>
              </a:rPr>
              <a:t>的企业</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行业大模型大系统将得以建立</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indent="271463" algn="just"/>
            <a:r>
              <a:rPr lang="zh-CN" altLang="en-US" sz="2400" dirty="0" smtClean="0">
                <a:latin typeface="微软雅黑" panose="020B0503020204020204" pitchFamily="34" charset="-122"/>
                <a:ea typeface="微软雅黑" panose="020B0503020204020204" pitchFamily="34" charset="-122"/>
              </a:rPr>
              <a:t>逐级</a:t>
            </a:r>
            <a:r>
              <a:rPr lang="zh-CN" altLang="en-US" sz="2400" dirty="0">
                <a:latin typeface="微软雅黑" panose="020B0503020204020204" pitchFamily="34" charset="-122"/>
                <a:ea typeface="微软雅黑" panose="020B0503020204020204" pitchFamily="34" charset="-122"/>
              </a:rPr>
              <a:t>知识蒸馏的目的是确保企业内部各级各领域的全部大小规模的模型保持企业系统的全息，使数智油气田系统结构上集成有序，功能上强大多样，性能上健壮高效，效益上降本增效。</a:t>
            </a:r>
          </a:p>
          <a:p>
            <a:pPr indent="271463" algn="just"/>
            <a:r>
              <a:rPr lang="zh-CN" altLang="en-US" sz="2400" dirty="0">
                <a:latin typeface="微软雅黑" panose="020B0503020204020204" pitchFamily="34" charset="-122"/>
                <a:ea typeface="微软雅黑" panose="020B0503020204020204" pitchFamily="34" charset="-122"/>
              </a:rPr>
              <a:t>这样的企业大模型系统将具有强大的推理能力、快速的响应能力、灵活的适应能力和顽强的生命力。</a:t>
            </a:r>
            <a:endParaRPr lang="zh-CN" altLang="en-US" sz="2400" b="0" i="0" dirty="0">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681945" y="446729"/>
            <a:ext cx="7263527" cy="646331"/>
          </a:xfrm>
          <a:prstGeom prst="rect">
            <a:avLst/>
          </a:prstGeom>
          <a:solidFill>
            <a:srgbClr val="FF0000"/>
          </a:solidFill>
        </p:spPr>
        <p:style>
          <a:lnRef idx="0">
            <a:schemeClr val="accent4"/>
          </a:lnRef>
          <a:fillRef idx="3">
            <a:schemeClr val="accent4"/>
          </a:fillRef>
          <a:effectRef idx="3">
            <a:schemeClr val="accent4"/>
          </a:effectRef>
          <a:fontRef idx="minor">
            <a:schemeClr val="lt1"/>
          </a:fontRef>
        </p:style>
        <p:txBody>
          <a:bodyPr wrap="none" rtlCol="0">
            <a:spAutoFit/>
          </a:bodyPr>
          <a:lstStyle/>
          <a:p>
            <a:r>
              <a:rPr lang="zh-CN" altLang="en-US" sz="3600" b="1"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行业</a:t>
            </a:r>
            <a:r>
              <a:rPr lang="en-US" altLang="zh-CN" sz="3600" b="1"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600" b="1"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企业大模型部署应用体系建立</a:t>
            </a:r>
            <a:endParaRPr lang="zh-CN" altLang="en-US" sz="36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24" name="组合 23"/>
          <p:cNvGrpSpPr/>
          <p:nvPr/>
        </p:nvGrpSpPr>
        <p:grpSpPr>
          <a:xfrm>
            <a:off x="6649688" y="1525982"/>
            <a:ext cx="4885352" cy="4851399"/>
            <a:chOff x="6649688" y="1380067"/>
            <a:chExt cx="4885352" cy="4851399"/>
          </a:xfrm>
        </p:grpSpPr>
        <p:pic>
          <p:nvPicPr>
            <p:cNvPr id="21" name="图片 20"/>
            <p:cNvPicPr>
              <a:picLocks noChangeAspect="1"/>
            </p:cNvPicPr>
            <p:nvPr/>
          </p:nvPicPr>
          <p:blipFill>
            <a:blip r:embed="rId2"/>
            <a:stretch>
              <a:fillRect/>
            </a:stretch>
          </p:blipFill>
          <p:spPr>
            <a:xfrm>
              <a:off x="6649688" y="1380067"/>
              <a:ext cx="4885352" cy="4851399"/>
            </a:xfrm>
            <a:prstGeom prst="rect">
              <a:avLst/>
            </a:prstGeom>
            <a:noFill/>
            <a:ln>
              <a:noFill/>
            </a:ln>
          </p:spPr>
        </p:pic>
        <p:sp>
          <p:nvSpPr>
            <p:cNvPr id="20" name="文本框 19"/>
            <p:cNvSpPr txBox="1"/>
            <p:nvPr/>
          </p:nvSpPr>
          <p:spPr>
            <a:xfrm>
              <a:off x="7622306" y="3482600"/>
              <a:ext cx="646331" cy="646331"/>
            </a:xfrm>
            <a:prstGeom prst="rect">
              <a:avLst/>
            </a:prstGeom>
            <a:noFill/>
          </p:spPr>
          <p:txBody>
            <a:bodyPr wrap="none" rtlCol="0">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继承</a:t>
              </a:r>
              <a:endParaRPr lang="en-US" altLang="zh-CN" dirty="0" smtClean="0">
                <a:solidFill>
                  <a:srgbClr val="C00000"/>
                </a:solidFill>
                <a:latin typeface="微软雅黑" panose="020B0503020204020204" pitchFamily="34" charset="-122"/>
                <a:ea typeface="微软雅黑" panose="020B0503020204020204" pitchFamily="34" charset="-122"/>
              </a:endParaRPr>
            </a:p>
            <a:p>
              <a:r>
                <a:rPr lang="zh-CN" altLang="en-US" dirty="0" smtClean="0">
                  <a:solidFill>
                    <a:srgbClr val="C00000"/>
                  </a:solidFill>
                  <a:latin typeface="微软雅黑" panose="020B0503020204020204" pitchFamily="34" charset="-122"/>
                  <a:ea typeface="微软雅黑" panose="020B0503020204020204" pitchFamily="34" charset="-122"/>
                </a:rPr>
                <a:t>全息</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738972" y="3482600"/>
              <a:ext cx="646331" cy="646331"/>
            </a:xfrm>
            <a:prstGeom prst="rect">
              <a:avLst/>
            </a:prstGeom>
            <a:noFill/>
          </p:spPr>
          <p:txBody>
            <a:bodyPr wrap="none" rtlCol="0">
              <a:spAutoFit/>
            </a:bodyPr>
            <a:lstStyle/>
            <a:p>
              <a:r>
                <a:rPr lang="zh-CN" altLang="en-US" dirty="0" smtClean="0">
                  <a:solidFill>
                    <a:srgbClr val="00B050"/>
                  </a:solidFill>
                  <a:latin typeface="微软雅黑" panose="020B0503020204020204" pitchFamily="34" charset="-122"/>
                  <a:ea typeface="微软雅黑" panose="020B0503020204020204" pitchFamily="34" charset="-122"/>
                </a:rPr>
                <a:t>特色</a:t>
              </a:r>
              <a:endParaRPr lang="en-US" altLang="zh-CN" dirty="0" smtClean="0">
                <a:solidFill>
                  <a:srgbClr val="00B050"/>
                </a:solidFill>
                <a:latin typeface="微软雅黑" panose="020B0503020204020204" pitchFamily="34" charset="-122"/>
                <a:ea typeface="微软雅黑" panose="020B0503020204020204" pitchFamily="34" charset="-122"/>
              </a:endParaRPr>
            </a:p>
            <a:p>
              <a:r>
                <a:rPr lang="zh-CN" altLang="en-US" dirty="0">
                  <a:solidFill>
                    <a:srgbClr val="00B050"/>
                  </a:solidFill>
                  <a:latin typeface="微软雅黑" panose="020B0503020204020204" pitchFamily="34" charset="-122"/>
                  <a:ea typeface="微软雅黑" panose="020B0503020204020204" pitchFamily="34" charset="-122"/>
                </a:rPr>
                <a:t>创新</a:t>
              </a:r>
            </a:p>
          </p:txBody>
        </p:sp>
        <p:sp>
          <p:nvSpPr>
            <p:cNvPr id="22" name="文本框 21"/>
            <p:cNvSpPr txBox="1"/>
            <p:nvPr/>
          </p:nvSpPr>
          <p:spPr>
            <a:xfrm>
              <a:off x="6698977" y="1974368"/>
              <a:ext cx="1569660" cy="369332"/>
            </a:xfrm>
            <a:prstGeom prst="rect">
              <a:avLst/>
            </a:prstGeom>
            <a:solidFill>
              <a:schemeClr val="bg1">
                <a:alpha val="76000"/>
              </a:schemeClr>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上级模型知识</a:t>
              </a:r>
              <a:endParaRPr lang="zh-CN" altLang="en-US"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9738972" y="1974368"/>
              <a:ext cx="1569660" cy="369332"/>
            </a:xfrm>
            <a:prstGeom prst="rect">
              <a:avLst/>
            </a:prstGeom>
            <a:solidFill>
              <a:schemeClr val="bg1">
                <a:alpha val="76000"/>
              </a:schemeClr>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本地知识数据</a:t>
              </a:r>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8843505" y="5781437"/>
              <a:ext cx="1107996" cy="369332"/>
            </a:xfrm>
            <a:prstGeom prst="rect">
              <a:avLst/>
            </a:prstGeom>
            <a:solidFill>
              <a:schemeClr val="bg1">
                <a:alpha val="76000"/>
              </a:schemeClr>
            </a:solidFill>
          </p:spPr>
          <p:txBody>
            <a:bodyPr wrap="none" rtlCol="0">
              <a:spAutoFit/>
            </a:bodyPr>
            <a:lstStyle/>
            <a:p>
              <a:r>
                <a:rPr lang="zh-CN" altLang="en-US" dirty="0">
                  <a:latin typeface="微软雅黑" panose="020B0503020204020204" pitchFamily="34" charset="-122"/>
                  <a:ea typeface="微软雅黑" panose="020B0503020204020204" pitchFamily="34" charset="-122"/>
                </a:rPr>
                <a:t>本</a:t>
              </a:r>
              <a:r>
                <a:rPr lang="zh-CN" altLang="en-US" dirty="0" smtClean="0">
                  <a:latin typeface="微软雅黑" panose="020B0503020204020204" pitchFamily="34" charset="-122"/>
                  <a:ea typeface="微软雅黑" panose="020B0503020204020204" pitchFamily="34" charset="-122"/>
                </a:rPr>
                <a:t>级模型</a:t>
              </a:r>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8197174" y="3266746"/>
              <a:ext cx="646331" cy="369332"/>
            </a:xfrm>
            <a:prstGeom prst="rect">
              <a:avLst/>
            </a:prstGeom>
            <a:noFill/>
          </p:spPr>
          <p:txBody>
            <a:bodyPr wrap="none" rtlCol="0">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蒸馏</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9209494" y="3266746"/>
              <a:ext cx="646331" cy="369332"/>
            </a:xfrm>
            <a:prstGeom prst="rect">
              <a:avLst/>
            </a:prstGeom>
            <a:noFill/>
          </p:spPr>
          <p:txBody>
            <a:bodyPr wrap="none" rtlCol="0">
              <a:spAutoFit/>
            </a:bodyPr>
            <a:lstStyle/>
            <a:p>
              <a:r>
                <a:rPr lang="zh-CN" altLang="en-US" dirty="0">
                  <a:solidFill>
                    <a:srgbClr val="00B050"/>
                  </a:solidFill>
                  <a:latin typeface="微软雅黑" panose="020B0503020204020204" pitchFamily="34" charset="-122"/>
                  <a:ea typeface="微软雅黑" panose="020B0503020204020204" pitchFamily="34" charset="-122"/>
                </a:rPr>
                <a:t>注入</a:t>
              </a:r>
            </a:p>
          </p:txBody>
        </p:sp>
      </p:grpSp>
    </p:spTree>
    <p:extLst>
      <p:ext uri="{BB962C8B-B14F-4D97-AF65-F5344CB8AC3E}">
        <p14:creationId xmlns:p14="http://schemas.microsoft.com/office/powerpoint/2010/main" val="3108761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069644" y="2954866"/>
            <a:ext cx="4052713" cy="769441"/>
          </a:xfrm>
          <a:prstGeom prst="rect">
            <a:avLst/>
          </a:prstGeom>
          <a:noFill/>
        </p:spPr>
        <p:txBody>
          <a:bodyPr wrap="none" rtlCol="0">
            <a:spAutoFit/>
          </a:bodyPr>
          <a:lstStyle/>
          <a:p>
            <a:pPr algn="ctr"/>
            <a:r>
              <a:rPr lang="en-US" altLang="zh-CN"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 </a:t>
            </a:r>
            <a:r>
              <a:rPr lang="zh-CN" altLang="en-US" sz="4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a:t>
            </a:r>
            <a:endParaRPr lang="zh-CN" altLang="en-US" sz="4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extLst>
      <p:ext uri="{BB962C8B-B14F-4D97-AF65-F5344CB8AC3E}">
        <p14:creationId xmlns:p14="http://schemas.microsoft.com/office/powerpoint/2010/main" val="1317814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4436533"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en-US" altLang="zh-CN" dirty="0" smtClean="0"/>
              <a:t>LLM !===</a:t>
            </a:r>
            <a:r>
              <a:rPr lang="zh-CN" altLang="en-US" dirty="0" smtClean="0"/>
              <a:t> </a:t>
            </a:r>
            <a:r>
              <a:rPr lang="en-US" altLang="zh-CN" dirty="0" smtClean="0"/>
              <a:t>AI</a:t>
            </a:r>
            <a:endParaRPr lang="zh-CN" altLang="en-US" dirty="0"/>
          </a:p>
        </p:txBody>
      </p:sp>
      <p:grpSp>
        <p:nvGrpSpPr>
          <p:cNvPr id="14" name="组合 13"/>
          <p:cNvGrpSpPr/>
          <p:nvPr/>
        </p:nvGrpSpPr>
        <p:grpSpPr>
          <a:xfrm>
            <a:off x="7137385" y="1262503"/>
            <a:ext cx="4487348" cy="4321566"/>
            <a:chOff x="8297326" y="1262503"/>
            <a:chExt cx="4487348" cy="4321566"/>
          </a:xfrm>
        </p:grpSpPr>
        <p:sp>
          <p:nvSpPr>
            <p:cNvPr id="12" name="矩形 11"/>
            <p:cNvSpPr/>
            <p:nvPr/>
          </p:nvSpPr>
          <p:spPr>
            <a:xfrm>
              <a:off x="8297326" y="1262503"/>
              <a:ext cx="4487348" cy="461665"/>
            </a:xfrm>
            <a:prstGeom prst="rect">
              <a:avLst/>
            </a:prstGeom>
            <a:ln w="3175">
              <a:solidFill>
                <a:schemeClr val="tx1"/>
              </a:solidFill>
            </a:ln>
          </p:spPr>
          <p:txBody>
            <a:bodyPr wrap="square">
              <a:spAutoFit/>
            </a:bodyPr>
            <a:lstStyle/>
            <a:p>
              <a:pPr algn="ctr"/>
              <a:r>
                <a:rPr lang="zh-CN" altLang="en-US" sz="2400" dirty="0">
                  <a:latin typeface="方正粗宋简体" panose="03000509000000000000" pitchFamily="65" charset="-122"/>
                  <a:ea typeface="方正粗宋简体" panose="03000509000000000000" pitchFamily="65" charset="-122"/>
                </a:rPr>
                <a:t>语言</a:t>
              </a:r>
              <a:r>
                <a:rPr lang="zh-CN" altLang="en-US" sz="2400" dirty="0" smtClean="0">
                  <a:latin typeface="方正粗宋简体" panose="03000509000000000000" pitchFamily="65" charset="-122"/>
                  <a:ea typeface="方正粗宋简体" panose="03000509000000000000" pitchFamily="65" charset="-122"/>
                </a:rPr>
                <a:t>分析的局限性：信号</a:t>
              </a:r>
              <a:r>
                <a:rPr lang="en-US" altLang="zh-CN" sz="2400" dirty="0" smtClean="0">
                  <a:latin typeface="方正粗宋简体" panose="03000509000000000000" pitchFamily="65" charset="-122"/>
                  <a:ea typeface="方正粗宋简体" panose="03000509000000000000" pitchFamily="65" charset="-122"/>
                </a:rPr>
                <a:t>&gt;</a:t>
              </a:r>
              <a:r>
                <a:rPr lang="zh-CN" altLang="en-US" sz="2400" dirty="0" smtClean="0">
                  <a:latin typeface="方正粗宋简体" panose="03000509000000000000" pitchFamily="65" charset="-122"/>
                  <a:ea typeface="方正粗宋简体" panose="03000509000000000000" pitchFamily="65" charset="-122"/>
                </a:rPr>
                <a:t>语言</a:t>
              </a:r>
            </a:p>
          </p:txBody>
        </p:sp>
        <p:sp>
          <p:nvSpPr>
            <p:cNvPr id="13" name="文本框 12"/>
            <p:cNvSpPr txBox="1"/>
            <p:nvPr/>
          </p:nvSpPr>
          <p:spPr>
            <a:xfrm>
              <a:off x="8369300" y="4352963"/>
              <a:ext cx="4316934" cy="1231106"/>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人类的思维严重受限于语言，但不能用语言限制</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也不会受限，</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会有自己的语言，人类完全不懂的语言。</a:t>
              </a:r>
              <a:endParaRPr lang="en-US" altLang="zh-CN" dirty="0" smtClean="0">
                <a:latin typeface="微软雅黑" panose="020B0503020204020204" pitchFamily="34" charset="-122"/>
                <a:ea typeface="微软雅黑" panose="020B0503020204020204" pitchFamily="34" charset="-122"/>
              </a:endParaRPr>
            </a:p>
            <a:p>
              <a:pPr algn="just"/>
              <a:r>
                <a:rPr lang="zh-CN" altLang="en-US" dirty="0" smtClean="0">
                  <a:latin typeface="微软雅黑" panose="020B0503020204020204" pitchFamily="34" charset="-122"/>
                  <a:ea typeface="微软雅黑" panose="020B0503020204020204" pitchFamily="34" charset="-122"/>
                </a:rPr>
                <a:t>* </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a:t>
              </a:r>
              <a:r>
                <a:rPr lang="en-US" altLang="zh-CN"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现象，比语言更接近于本质</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026" name="Picture 2"/>
            <p:cNvPicPr>
              <a:picLocks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8610100"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5" name="组合 4"/>
          <p:cNvGrpSpPr/>
          <p:nvPr/>
        </p:nvGrpSpPr>
        <p:grpSpPr>
          <a:xfrm>
            <a:off x="884768" y="1262503"/>
            <a:ext cx="2641601" cy="4567788"/>
            <a:chOff x="986366" y="1262503"/>
            <a:chExt cx="2641601" cy="4567788"/>
          </a:xfrm>
        </p:grpSpPr>
        <p:sp>
          <p:nvSpPr>
            <p:cNvPr id="3" name="矩形 2"/>
            <p:cNvSpPr/>
            <p:nvPr/>
          </p:nvSpPr>
          <p:spPr>
            <a:xfrm>
              <a:off x="986367" y="1262503"/>
              <a:ext cx="2641600"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大模型不是惟一的</a:t>
              </a:r>
            </a:p>
          </p:txBody>
        </p:sp>
        <p:sp>
          <p:nvSpPr>
            <p:cNvPr id="4" name="文本框 3"/>
            <p:cNvSpPr txBox="1"/>
            <p:nvPr/>
          </p:nvSpPr>
          <p:spPr>
            <a:xfrm>
              <a:off x="986366" y="4352963"/>
              <a:ext cx="2641600" cy="1477328"/>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大模型</a:t>
              </a:r>
              <a:r>
                <a:rPr lang="zh-CN" altLang="en-US" dirty="0">
                  <a:latin typeface="微软雅黑" panose="020B0503020204020204" pitchFamily="34" charset="-122"/>
                  <a:ea typeface="微软雅黑" panose="020B0503020204020204" pitchFamily="34" charset="-122"/>
                </a:rPr>
                <a:t>不能</a:t>
              </a:r>
              <a:r>
                <a:rPr lang="zh-CN" altLang="en-US" dirty="0" smtClean="0">
                  <a:latin typeface="微软雅黑" panose="020B0503020204020204" pitchFamily="34" charset="-122"/>
                  <a:ea typeface="微软雅黑" panose="020B0503020204020204" pitchFamily="34" charset="-122"/>
                </a:rPr>
                <a:t>替代老的</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技术</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大数据数理统计、机器学习、自动控制等</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，而且同类技术也会层出不穷，进化迭代。</a:t>
              </a:r>
              <a:endParaRPr lang="zh-CN" altLang="en-US" dirty="0">
                <a:latin typeface="微软雅黑" panose="020B0503020204020204" pitchFamily="34" charset="-122"/>
                <a:ea typeface="微软雅黑" panose="020B0503020204020204" pitchFamily="34" charset="-122"/>
              </a:endParaRPr>
            </a:p>
          </p:txBody>
        </p:sp>
        <p:pic>
          <p:nvPicPr>
            <p:cNvPr id="7" name="图片 6"/>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1227166"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6" name="组合 5"/>
          <p:cNvGrpSpPr/>
          <p:nvPr/>
        </p:nvGrpSpPr>
        <p:grpSpPr>
          <a:xfrm>
            <a:off x="3627966" y="1262503"/>
            <a:ext cx="3414586" cy="4567788"/>
            <a:chOff x="4237481" y="1262503"/>
            <a:chExt cx="3414586" cy="4567788"/>
          </a:xfrm>
        </p:grpSpPr>
        <p:sp>
          <p:nvSpPr>
            <p:cNvPr id="8" name="矩形 7"/>
            <p:cNvSpPr/>
            <p:nvPr/>
          </p:nvSpPr>
          <p:spPr>
            <a:xfrm>
              <a:off x="4237481" y="1262503"/>
              <a:ext cx="3414586"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多模态 </a:t>
              </a:r>
              <a:r>
                <a:rPr lang="en-US" altLang="zh-CN" sz="2400" dirty="0" smtClean="0">
                  <a:latin typeface="方正粗宋简体" panose="03000509000000000000" pitchFamily="65" charset="-122"/>
                  <a:ea typeface="方正粗宋简体" panose="03000509000000000000" pitchFamily="65" charset="-122"/>
                </a:rPr>
                <a:t>!= </a:t>
              </a:r>
              <a:r>
                <a:rPr lang="zh-CN" altLang="en-US" sz="2400" dirty="0" smtClean="0">
                  <a:latin typeface="方正粗宋简体" panose="03000509000000000000" pitchFamily="65" charset="-122"/>
                  <a:ea typeface="方正粗宋简体" panose="03000509000000000000" pitchFamily="65" charset="-122"/>
                </a:rPr>
                <a:t>文本</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视频</a:t>
              </a:r>
              <a:r>
                <a:rPr lang="en-US" altLang="zh-CN" sz="2400" dirty="0" smtClean="0">
                  <a:latin typeface="方正粗宋简体" panose="03000509000000000000" pitchFamily="65" charset="-122"/>
                  <a:ea typeface="方正粗宋简体" panose="03000509000000000000" pitchFamily="65" charset="-122"/>
                </a:rPr>
                <a:t>…</a:t>
              </a:r>
              <a:endParaRPr lang="zh-CN" altLang="en-US" sz="2400" dirty="0" smtClean="0">
                <a:latin typeface="方正粗宋简体" panose="03000509000000000000" pitchFamily="65" charset="-122"/>
                <a:ea typeface="方正粗宋简体" panose="03000509000000000000" pitchFamily="65" charset="-122"/>
              </a:endParaRPr>
            </a:p>
          </p:txBody>
        </p:sp>
        <p:sp>
          <p:nvSpPr>
            <p:cNvPr id="9" name="文本框 8"/>
            <p:cNvSpPr txBox="1"/>
            <p:nvPr/>
          </p:nvSpPr>
          <p:spPr>
            <a:xfrm>
              <a:off x="4623974" y="4352963"/>
              <a:ext cx="2641600" cy="1477328"/>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模态</a:t>
              </a:r>
              <a:r>
                <a:rPr lang="zh-CN" altLang="en-US" dirty="0" smtClean="0">
                  <a:latin typeface="微软雅黑" panose="020B0503020204020204" pitchFamily="34" charset="-122"/>
                  <a:ea typeface="微软雅黑" panose="020B0503020204020204" pitchFamily="34" charset="-122"/>
                </a:rPr>
                <a:t>有无数种，每个模态都是一个维度。系统可感知的每种环境信息都可成为一个模态。</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的多模态会比人类多。</a:t>
              </a:r>
              <a:endParaRPr lang="zh-CN" altLang="en-US" dirty="0">
                <a:latin typeface="微软雅黑" panose="020B0503020204020204" pitchFamily="34" charset="-122"/>
                <a:ea typeface="微软雅黑" panose="020B0503020204020204" pitchFamily="34" charset="-122"/>
              </a:endParaRPr>
            </a:p>
          </p:txBody>
        </p:sp>
        <p:pic>
          <p:nvPicPr>
            <p:cNvPr id="10" name="图片 9"/>
            <p:cNvPicPr/>
            <p:nvPr/>
          </p:nvPicPr>
          <p:blipFill rotWithShape="1">
            <a:blip r:embed="rId4" cstate="screen">
              <a:extLst>
                <a:ext uri="{28A0092B-C50C-407E-A947-70E740481C1C}">
                  <a14:useLocalDpi xmlns:a14="http://schemas.microsoft.com/office/drawing/2010/main"/>
                </a:ext>
              </a:extLst>
            </a:blip>
            <a:srcRect/>
            <a:stretch>
              <a:fillRect/>
            </a:stretch>
          </p:blipFill>
          <p:spPr>
            <a:xfrm>
              <a:off x="4864774"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2" name="文本框 21"/>
          <p:cNvSpPr txBox="1"/>
          <p:nvPr/>
        </p:nvSpPr>
        <p:spPr>
          <a:xfrm>
            <a:off x="1087989" y="5953327"/>
            <a:ext cx="10003344" cy="523220"/>
          </a:xfrm>
          <a:prstGeom prst="rect">
            <a:avLst/>
          </a:prstGeom>
          <a:noFill/>
          <a:ln w="3175">
            <a:solidFill>
              <a:schemeClr val="tx1"/>
            </a:solidFill>
          </a:ln>
        </p:spPr>
        <p:txBody>
          <a:bodyPr wrap="square" rtlCol="0">
            <a:spAutoFit/>
          </a:bodyPr>
          <a:lstStyle/>
          <a:p>
            <a:pPr algn="ctr"/>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可能的进化路径：</a:t>
            </a:r>
            <a:r>
              <a:rPr lang="en-US" altLang="zh-CN"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LLM = L(LM) =&gt; (LL)M =&gt; LM =&gt; *M</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5" cstate="screen">
            <a:extLst>
              <a:ext uri="{28A0092B-C50C-407E-A947-70E740481C1C}">
                <a14:useLocalDpi xmlns:a14="http://schemas.microsoft.com/office/drawing/2010/main"/>
              </a:ext>
            </a:extLst>
          </a:blip>
          <a:srcRect r="-1157"/>
          <a:stretch>
            <a:fillRect/>
          </a:stretch>
        </p:blipFill>
        <p:spPr>
          <a:xfrm>
            <a:off x="9763824" y="3462868"/>
            <a:ext cx="1762469" cy="828578"/>
          </a:xfrm>
          <a:prstGeom prst="rect">
            <a:avLst/>
          </a:prstGeom>
        </p:spPr>
      </p:pic>
      <p:sp>
        <p:nvSpPr>
          <p:cNvPr id="17" name="文本框 16"/>
          <p:cNvSpPr txBox="1"/>
          <p:nvPr/>
        </p:nvSpPr>
        <p:spPr>
          <a:xfrm>
            <a:off x="9850959" y="3952872"/>
            <a:ext cx="877163" cy="369332"/>
          </a:xfrm>
          <a:prstGeom prst="rect">
            <a:avLst/>
          </a:prstGeom>
          <a:noFill/>
        </p:spPr>
        <p:txBody>
          <a:bodyPr wrap="none" rtlCol="0">
            <a:spAutoFit/>
          </a:bodyPr>
          <a:lstStyle/>
          <a:p>
            <a:r>
              <a:rPr lang="zh-CN" altLang="en-US" b="1" dirty="0" smtClean="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胡塞尔</a:t>
            </a:r>
            <a:endParaRPr lang="zh-CN" altLang="en-US"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8" name="圆角矩形标注 17"/>
          <p:cNvSpPr/>
          <p:nvPr/>
        </p:nvSpPr>
        <p:spPr>
          <a:xfrm>
            <a:off x="9850959" y="2053718"/>
            <a:ext cx="1660743" cy="1021556"/>
          </a:xfrm>
          <a:prstGeom prst="wedgeRoundRectCallout">
            <a:avLst>
              <a:gd name="adj1" fmla="val 10775"/>
              <a:gd name="adj2" fmla="val 82391"/>
              <a:gd name="adj3" fmla="val 16667"/>
            </a:avLst>
          </a:prstGeom>
          <a:ln>
            <a:solidFill>
              <a:schemeClr val="accent1"/>
            </a:solidFill>
          </a:ln>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直接的</a:t>
            </a:r>
            <a:r>
              <a:rPr lang="zh-CN" altLang="en-US" dirty="0" smtClean="0">
                <a:solidFill>
                  <a:srgbClr val="333333"/>
                </a:solidFill>
                <a:latin typeface="微软雅黑" panose="020B0503020204020204" pitchFamily="34" charset="-122"/>
                <a:ea typeface="微软雅黑" panose="020B0503020204020204" pitchFamily="34" charset="-122"/>
              </a:rPr>
              <a:t>认识</a:t>
            </a:r>
            <a:endParaRPr lang="en-US" altLang="zh-CN" dirty="0" smtClean="0">
              <a:solidFill>
                <a:srgbClr val="333333"/>
              </a:solidFill>
              <a:latin typeface="微软雅黑" panose="020B0503020204020204" pitchFamily="34" charset="-122"/>
              <a:ea typeface="微软雅黑" panose="020B0503020204020204" pitchFamily="34" charset="-122"/>
            </a:endParaRPr>
          </a:p>
          <a:p>
            <a:r>
              <a:rPr lang="zh-CN" altLang="en-US" dirty="0">
                <a:solidFill>
                  <a:srgbClr val="333333"/>
                </a:solidFill>
                <a:latin typeface="微软雅黑" panose="020B0503020204020204" pitchFamily="34" charset="-122"/>
                <a:ea typeface="微软雅黑" panose="020B0503020204020204" pitchFamily="34" charset="-122"/>
              </a:rPr>
              <a:t>直接</a:t>
            </a:r>
            <a:r>
              <a:rPr lang="zh-CN" altLang="en-US" dirty="0" smtClean="0">
                <a:solidFill>
                  <a:srgbClr val="333333"/>
                </a:solidFill>
                <a:latin typeface="微软雅黑" panose="020B0503020204020204" pitchFamily="34" charset="-122"/>
                <a:ea typeface="微软雅黑" panose="020B0503020204020204" pitchFamily="34" charset="-122"/>
              </a:rPr>
              <a:t>面对现象</a:t>
            </a:r>
            <a:endParaRPr lang="en-US" altLang="zh-CN" dirty="0" smtClean="0">
              <a:solidFill>
                <a:srgbClr val="333333"/>
              </a:solidFill>
              <a:latin typeface="微软雅黑" panose="020B0503020204020204" pitchFamily="34" charset="-122"/>
              <a:ea typeface="微软雅黑" panose="020B0503020204020204" pitchFamily="34" charset="-122"/>
            </a:endParaRPr>
          </a:p>
          <a:p>
            <a:r>
              <a:rPr lang="zh-CN" altLang="en-US" dirty="0" smtClean="0">
                <a:solidFill>
                  <a:srgbClr val="333333"/>
                </a:solidFill>
                <a:latin typeface="微软雅黑" panose="020B0503020204020204" pitchFamily="34" charset="-122"/>
                <a:ea typeface="微软雅黑" panose="020B0503020204020204" pitchFamily="34" charset="-122"/>
              </a:rPr>
              <a:t>回到事物本身</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144150" y="5553255"/>
            <a:ext cx="4733988" cy="338554"/>
          </a:xfrm>
          <a:prstGeom prst="rect">
            <a:avLst/>
          </a:prstGeom>
          <a:noFill/>
        </p:spPr>
        <p:txBody>
          <a:bodyPr wrap="none" rtlCol="0">
            <a:spAutoFit/>
          </a:bodyPr>
          <a:lstStyle/>
          <a:p>
            <a:r>
              <a:rPr lang="zh-CN" altLang="en-US" sz="1600" dirty="0" smtClean="0">
                <a:latin typeface="方正粗宋简体" panose="03000509000000000000" pitchFamily="65" charset="-122"/>
                <a:ea typeface="方正粗宋简体" panose="03000509000000000000" pitchFamily="65" charset="-122"/>
              </a:rPr>
              <a:t>比如：让</a:t>
            </a:r>
            <a:r>
              <a:rPr lang="en-US" altLang="zh-CN" sz="1600" dirty="0" smtClean="0">
                <a:latin typeface="方正粗宋简体" panose="03000509000000000000" pitchFamily="65" charset="-122"/>
                <a:ea typeface="方正粗宋简体" panose="03000509000000000000" pitchFamily="65" charset="-122"/>
              </a:rPr>
              <a:t>LLM</a:t>
            </a:r>
            <a:r>
              <a:rPr lang="zh-CN" altLang="en-US" sz="1600" dirty="0" smtClean="0">
                <a:latin typeface="方正粗宋简体" panose="03000509000000000000" pitchFamily="65" charset="-122"/>
                <a:ea typeface="方正粗宋简体" panose="03000509000000000000" pitchFamily="65" charset="-122"/>
              </a:rPr>
              <a:t>学习测井曲线、地震剖面、压裂曲线</a:t>
            </a:r>
            <a:endParaRPr lang="zh-CN" altLang="en-US" sz="1600" dirty="0">
              <a:latin typeface="方正粗宋简体" panose="03000509000000000000" pitchFamily="65" charset="-122"/>
              <a:ea typeface="方正粗宋简体" panose="03000509000000000000" pitchFamily="65" charset="-122"/>
            </a:endParaRPr>
          </a:p>
        </p:txBody>
      </p:sp>
      <p:sp>
        <p:nvSpPr>
          <p:cNvPr id="20" name="文本框 19"/>
          <p:cNvSpPr txBox="1"/>
          <p:nvPr/>
        </p:nvSpPr>
        <p:spPr>
          <a:xfrm>
            <a:off x="3526368" y="695010"/>
            <a:ext cx="4801314"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不是万能的，不能在这一棵树上吊死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512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图片"/>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452534" y="1191120"/>
            <a:ext cx="1811866" cy="132926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5051816" y="2574107"/>
            <a:ext cx="6837141" cy="4283893"/>
            <a:chOff x="5051816" y="2574107"/>
            <a:chExt cx="6837141" cy="4283893"/>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051816" y="2574107"/>
              <a:ext cx="6837141" cy="428389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文本框 2"/>
            <p:cNvSpPr txBox="1"/>
            <p:nvPr/>
          </p:nvSpPr>
          <p:spPr>
            <a:xfrm>
              <a:off x="6121024" y="2768600"/>
              <a:ext cx="4698723" cy="584775"/>
            </a:xfrm>
            <a:prstGeom prst="rect">
              <a:avLst/>
            </a:prstGeom>
            <a:noFill/>
          </p:spPr>
          <p:txBody>
            <a:bodyPr wrap="none" rtlCol="0">
              <a:spAutoFit/>
            </a:bodyPr>
            <a:lstStyle/>
            <a:p>
              <a:pPr algn="ctr"/>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油气科研生产专业大模型</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4" name="文本框 3"/>
          <p:cNvSpPr txBox="1"/>
          <p:nvPr/>
        </p:nvSpPr>
        <p:spPr>
          <a:xfrm>
            <a:off x="538447" y="491067"/>
            <a:ext cx="3292889" cy="646331"/>
          </a:xfrm>
          <a:prstGeom prst="rect">
            <a:avLst/>
          </a:prstGeom>
          <a:noFill/>
        </p:spPr>
        <p:txBody>
          <a:bodyPr wrap="none" rtlCol="0">
            <a:spAutoFit/>
          </a:bodyPr>
          <a:lstStyle/>
          <a:p>
            <a:pPr algn="ct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大模型 ≠ </a:t>
            </a:r>
            <a:r>
              <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LLM</a:t>
            </a:r>
            <a:endPar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6" name="文本框 5"/>
          <p:cNvSpPr txBox="1"/>
          <p:nvPr/>
        </p:nvSpPr>
        <p:spPr>
          <a:xfrm>
            <a:off x="872067" y="1363133"/>
            <a:ext cx="4179749" cy="2862322"/>
          </a:xfrm>
          <a:prstGeom prst="rect">
            <a:avLst/>
          </a:prstGeom>
          <a:noFill/>
        </p:spPr>
        <p:txBody>
          <a:bodyPr wrap="square" rtlCol="0">
            <a:spAutoFit/>
          </a:bodyPr>
          <a:lstStyle/>
          <a:p>
            <a:pPr indent="355600" algn="just"/>
            <a:r>
              <a:rPr lang="zh-CN" altLang="en-US" sz="2000" dirty="0" smtClean="0">
                <a:latin typeface="微软雅黑" panose="020B0503020204020204" pitchFamily="34" charset="-122"/>
                <a:ea typeface="微软雅黑" panose="020B0503020204020204" pitchFamily="34" charset="-122"/>
              </a:rPr>
              <a:t>在油气行业，“大模型”一词使用较早。在油藏研究、数值模拟以及数智油田领域早已使用，其原本意义是指</a:t>
            </a:r>
            <a:r>
              <a:rPr lang="zh-CN" altLang="en-US" sz="2000" b="1" dirty="0" smtClean="0">
                <a:solidFill>
                  <a:srgbClr val="C00000"/>
                </a:solidFill>
                <a:latin typeface="微软雅黑" panose="020B0503020204020204" pitchFamily="34" charset="-122"/>
                <a:ea typeface="微软雅黑" panose="020B0503020204020204" pitchFamily="34" charset="-122"/>
              </a:rPr>
              <a:t>地质体或油田设施的实体模型的数字体</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indent="355600" algn="just"/>
            <a:r>
              <a:rPr lang="zh-CN" altLang="en-US" sz="2000" dirty="0" smtClean="0">
                <a:latin typeface="微软雅黑" panose="020B0503020204020204" pitchFamily="34" charset="-122"/>
                <a:ea typeface="微软雅黑" panose="020B0503020204020204" pitchFamily="34" charset="-122"/>
              </a:rPr>
              <a:t>油气实体模型也是随着信息技术的发展逐渐变大的，一是分辨率（如数值模拟的节点数量）不断升高，二是属性参数越来越丰富。</a:t>
            </a:r>
            <a:endParaRPr lang="en-US" altLang="zh-CN" sz="2000" dirty="0" smtClean="0">
              <a:latin typeface="微软雅黑" panose="020B0503020204020204" pitchFamily="34" charset="-122"/>
              <a:ea typeface="微软雅黑" panose="020B0503020204020204" pitchFamily="34" charset="-122"/>
            </a:endParaRPr>
          </a:p>
        </p:txBody>
      </p:sp>
      <p:sp>
        <p:nvSpPr>
          <p:cNvPr id="7" name="矩形 6"/>
          <p:cNvSpPr/>
          <p:nvPr/>
        </p:nvSpPr>
        <p:spPr>
          <a:xfrm>
            <a:off x="872067" y="4225455"/>
            <a:ext cx="4080933" cy="1938992"/>
          </a:xfrm>
          <a:prstGeom prst="rect">
            <a:avLst/>
          </a:prstGeom>
        </p:spPr>
        <p:txBody>
          <a:bodyPr wrap="square">
            <a:spAutoFit/>
          </a:bodyPr>
          <a:lstStyle/>
          <a:p>
            <a:pPr indent="355600" algn="just"/>
            <a:r>
              <a:rPr lang="zh-CN" altLang="en-US" sz="2000" dirty="0">
                <a:latin typeface="微软雅黑" panose="020B0503020204020204" pitchFamily="34" charset="-122"/>
                <a:ea typeface="微软雅黑" panose="020B0503020204020204" pitchFamily="34" charset="-122"/>
              </a:rPr>
              <a:t>地质油藏大模型，与</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的大</a:t>
            </a:r>
            <a:r>
              <a:rPr lang="zh-CN" altLang="en-US" sz="2000" dirty="0" smtClean="0">
                <a:latin typeface="微软雅黑" panose="020B0503020204020204" pitchFamily="34" charset="-122"/>
                <a:ea typeface="微软雅黑" panose="020B0503020204020204" pitchFamily="34" charset="-122"/>
              </a:rPr>
              <a:t>语言模型</a:t>
            </a:r>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也有共通之处。</a:t>
            </a:r>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所使用的算法，以及其他各种机器学习、深度学习和大数据分析的算法也可以在油气藏大模型建立的过程中使用。</a:t>
            </a:r>
            <a:endParaRPr lang="zh-CN" altLang="en-US" sz="2000" dirty="0">
              <a:latin typeface="微软雅黑" panose="020B0503020204020204" pitchFamily="34" charset="-122"/>
              <a:ea typeface="微软雅黑" panose="020B0503020204020204" pitchFamily="34" charset="-122"/>
            </a:endParaRPr>
          </a:p>
        </p:txBody>
      </p:sp>
      <p:sp>
        <p:nvSpPr>
          <p:cNvPr id="8" name="圆角矩形标注 7"/>
          <p:cNvSpPr/>
          <p:nvPr/>
        </p:nvSpPr>
        <p:spPr>
          <a:xfrm>
            <a:off x="7665118" y="673350"/>
            <a:ext cx="4157133" cy="1736646"/>
          </a:xfrm>
          <a:prstGeom prst="wedgeRoundRectCallout">
            <a:avLst>
              <a:gd name="adj1" fmla="val -66302"/>
              <a:gd name="adj2" fmla="val -5128"/>
              <a:gd name="adj3" fmla="val 16667"/>
            </a:avLst>
          </a:prstGeom>
          <a:solidFill>
            <a:schemeClr val="bg1">
              <a:lumMod val="95000"/>
            </a:schemeClr>
          </a:solid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indent="271463" algn="just"/>
            <a:r>
              <a:rPr lang="zh-CN" altLang="en-US" sz="1600" dirty="0">
                <a:solidFill>
                  <a:srgbClr val="333333"/>
                </a:solidFill>
                <a:latin typeface="方正粗宋简体" panose="03000509000000000000" pitchFamily="65" charset="-122"/>
                <a:ea typeface="方正粗宋简体" panose="03000509000000000000" pitchFamily="65" charset="-122"/>
              </a:rPr>
              <a:t>油气领域所说的勘探开发（大）模型大部分时候是指油气勘探和开发领域中应用的地质模型，“大”更多时候体现在地理空间上。而大模型是人工智能领域的深度学习模型，大模型的“大”，体现在模型、参数、数据等方面。</a:t>
            </a:r>
            <a:endParaRPr lang="zh-CN" altLang="en-US" sz="1600" dirty="0">
              <a:latin typeface="方正粗宋简体" panose="03000509000000000000" pitchFamily="65" charset="-122"/>
              <a:ea typeface="方正粗宋简体" panose="03000509000000000000" pitchFamily="65" charset="-122"/>
            </a:endParaRPr>
          </a:p>
        </p:txBody>
      </p:sp>
      <p:sp>
        <p:nvSpPr>
          <p:cNvPr id="9" name="文本框 8"/>
          <p:cNvSpPr txBox="1"/>
          <p:nvPr/>
        </p:nvSpPr>
        <p:spPr>
          <a:xfrm>
            <a:off x="6255220" y="2225330"/>
            <a:ext cx="1107996" cy="369332"/>
          </a:xfrm>
          <a:prstGeom prst="rect">
            <a:avLst/>
          </a:prstGeom>
          <a:solidFill>
            <a:schemeClr val="bg1"/>
          </a:solid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刘合院士</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5791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2010487"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夯实</a:t>
            </a:r>
            <a:r>
              <a:rPr lang="en-US" altLang="zh-CN" dirty="0"/>
              <a:t>AI</a:t>
            </a:r>
            <a:r>
              <a:rPr lang="zh-CN" altLang="en-US" dirty="0"/>
              <a:t>基础</a:t>
            </a:r>
          </a:p>
        </p:txBody>
      </p:sp>
      <p:sp>
        <p:nvSpPr>
          <p:cNvPr id="3" name="矩形 2"/>
          <p:cNvSpPr/>
          <p:nvPr/>
        </p:nvSpPr>
        <p:spPr>
          <a:xfrm>
            <a:off x="889000" y="1262503"/>
            <a:ext cx="2836333"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大模型是基础设施</a:t>
            </a:r>
          </a:p>
        </p:txBody>
      </p:sp>
      <p:sp>
        <p:nvSpPr>
          <p:cNvPr id="4" name="文本框 3"/>
          <p:cNvSpPr txBox="1"/>
          <p:nvPr/>
        </p:nvSpPr>
        <p:spPr>
          <a:xfrm>
            <a:off x="986366"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大模型将像云计算、物联网、数字孪生、元宇宙等一样成为</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原生时代的技术底座。</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1217412" y="1845382"/>
            <a:ext cx="2179508" cy="2463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矩形 7"/>
          <p:cNvSpPr/>
          <p:nvPr/>
        </p:nvSpPr>
        <p:spPr>
          <a:xfrm>
            <a:off x="4526607" y="1262503"/>
            <a:ext cx="2836333"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数据多了</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才</a:t>
            </a:r>
            <a:r>
              <a:rPr lang="zh-CN" altLang="en-US" sz="2400" dirty="0" smtClean="0">
                <a:latin typeface="方正粗宋简体" panose="03000509000000000000" pitchFamily="65" charset="-122"/>
                <a:ea typeface="方正粗宋简体" panose="03000509000000000000" pitchFamily="65" charset="-122"/>
              </a:rPr>
              <a:t>智能</a:t>
            </a:r>
          </a:p>
        </p:txBody>
      </p:sp>
      <p:sp>
        <p:nvSpPr>
          <p:cNvPr id="9" name="文本框 8"/>
          <p:cNvSpPr txBox="1"/>
          <p:nvPr/>
        </p:nvSpPr>
        <p:spPr>
          <a:xfrm>
            <a:off x="4623973"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数据是</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的基础。没有数据，一切都是空中楼阁。数据的规模和质量决定</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的水平和能力。</a:t>
            </a:r>
            <a:endParaRPr lang="zh-CN" altLang="en-US" dirty="0">
              <a:latin typeface="微软雅黑" panose="020B0503020204020204" pitchFamily="34" charset="-122"/>
              <a:ea typeface="微软雅黑" panose="020B0503020204020204" pitchFamily="34" charset="-122"/>
            </a:endParaRPr>
          </a:p>
        </p:txBody>
      </p:sp>
      <p:pic>
        <p:nvPicPr>
          <p:cNvPr id="15" name="图片 14"/>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4855773" y="1846714"/>
            <a:ext cx="2178000" cy="2462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矩形 11"/>
          <p:cNvSpPr/>
          <p:nvPr/>
        </p:nvSpPr>
        <p:spPr>
          <a:xfrm>
            <a:off x="8170333" y="1262503"/>
            <a:ext cx="3039534"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能源 </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 算力 </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 智能</a:t>
            </a:r>
          </a:p>
        </p:txBody>
      </p:sp>
      <p:sp>
        <p:nvSpPr>
          <p:cNvPr id="13" name="文本框 12"/>
          <p:cNvSpPr txBox="1"/>
          <p:nvPr/>
        </p:nvSpPr>
        <p:spPr>
          <a:xfrm>
            <a:off x="8369300"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人工智能确实需要算力支持，算力需要能源支持，但未来以耗能为基础的</a:t>
            </a:r>
            <a:r>
              <a:rPr lang="en-US" altLang="zh-CN" dirty="0" smtClean="0">
                <a:latin typeface="微软雅黑" panose="020B0503020204020204" pitchFamily="34" charset="-122"/>
                <a:ea typeface="微软雅黑" panose="020B0503020204020204" pitchFamily="34" charset="-122"/>
              </a:rPr>
              <a:t>GPU</a:t>
            </a:r>
            <a:r>
              <a:rPr lang="zh-CN" altLang="en-US" dirty="0" smtClean="0">
                <a:latin typeface="微软雅黑" panose="020B0503020204020204" pitchFamily="34" charset="-122"/>
                <a:ea typeface="微软雅黑" panose="020B0503020204020204" pitchFamily="34" charset="-122"/>
              </a:rPr>
              <a:t>等不是方向。</a:t>
            </a: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8601100" y="1846714"/>
            <a:ext cx="2178000" cy="2462816"/>
            <a:chOff x="8465598" y="1805918"/>
            <a:chExt cx="2178000" cy="3063600"/>
          </a:xfrm>
        </p:grpSpPr>
        <p:pic>
          <p:nvPicPr>
            <p:cNvPr id="1026" name="Picture 2" descr="https://pic.rmb.bdstatic.com/bjh/240307/news/3ba73a7b2d6b7965397132c26d2b184f2568.jpeg?x-bce-process=image/watermark,bucket_baidu-rmb-video-cover-1,image_YmpoL25ld3MvNjUzZjZkMjRlMDJiNjdjZWU1NzEzODg0MDNhYTQ0YzQucG5n,type_RlpMYW5UaW5nSGVpU01HQg==,w_22,text_QEFJ5YWo55CD6KeG6YeO,size_22,x_17,y_17,interval_2,color_FFFFFF,effect_softoutline,shc_000000,blr_2,align_1"/>
            <p:cNvPicPr>
              <a:picLocks noChangeArrowheads="1"/>
            </p:cNvPicPr>
            <p:nvPr/>
          </p:nvPicPr>
          <p:blipFill rotWithShape="1">
            <a:blip r:embed="rId4" cstate="screen">
              <a:extLst>
                <a:ext uri="{28A0092B-C50C-407E-A947-70E740481C1C}">
                  <a14:useLocalDpi xmlns:a14="http://schemas.microsoft.com/office/drawing/2010/main"/>
                </a:ext>
              </a:extLst>
            </a:blip>
            <a:srcRect/>
            <a:stretch>
              <a:fillRect/>
            </a:stretch>
          </p:blipFill>
          <p:spPr bwMode="auto">
            <a:xfrm>
              <a:off x="8465598" y="1805918"/>
              <a:ext cx="2178000" cy="3063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 name="图片 15"/>
            <p:cNvPicPr/>
            <p:nvPr/>
          </p:nvPicPr>
          <p:blipFill rotWithShape="1">
            <a:blip r:embed="rId5" cstate="screen">
              <a:extLst>
                <a:ext uri="{28A0092B-C50C-407E-A947-70E740481C1C}">
                  <a14:useLocalDpi xmlns:a14="http://schemas.microsoft.com/office/drawing/2010/main"/>
                </a:ext>
              </a:extLst>
            </a:blip>
            <a:srcRect/>
            <a:stretch>
              <a:fillRect/>
            </a:stretch>
          </p:blipFill>
          <p:spPr>
            <a:xfrm>
              <a:off x="8588638" y="3667327"/>
              <a:ext cx="1931920" cy="1080304"/>
            </a:xfrm>
            <a:prstGeom prst="rect">
              <a:avLst/>
            </a:prstGeom>
          </p:spPr>
        </p:pic>
      </p:grpSp>
      <p:sp>
        <p:nvSpPr>
          <p:cNvPr id="6" name="矩形 5"/>
          <p:cNvSpPr/>
          <p:nvPr/>
        </p:nvSpPr>
        <p:spPr>
          <a:xfrm>
            <a:off x="754974" y="5653798"/>
            <a:ext cx="10632694" cy="954107"/>
          </a:xfrm>
          <a:prstGeom prst="rect">
            <a:avLst/>
          </a:prstGeom>
          <a:solidFill>
            <a:srgbClr val="C00000"/>
          </a:solidFill>
          <a:ln w="3175">
            <a:solidFill>
              <a:srgbClr val="C00000"/>
            </a:solidFill>
          </a:ln>
        </p:spPr>
        <p:txBody>
          <a:bodyPr wrap="square">
            <a:spAutoFit/>
          </a:bodyPr>
          <a:lstStyle/>
          <a:p>
            <a:pPr marL="457200" indent="-457200">
              <a:buFont typeface="Wingdings" panose="05000000000000000000" pitchFamily="2" charset="2"/>
              <a:buChar char="p"/>
            </a:pPr>
            <a:r>
              <a:rPr lang="zh-CN" altLang="en-US" sz="2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信息化基础：</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原来</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人没有做好</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的事情，你</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也不要指望AI给你</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做好</a:t>
            </a:r>
            <a:endParaRPr lang="en-US" altLang="zh-CN"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p"/>
            </a:pPr>
            <a:r>
              <a:rPr lang="zh-CN" altLang="en-US" sz="2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数据基础：</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对数据本身的智能化、自动化管理也是迫切需求</a:t>
            </a:r>
          </a:p>
        </p:txBody>
      </p:sp>
      <p:sp>
        <p:nvSpPr>
          <p:cNvPr id="7" name="文本框 6"/>
          <p:cNvSpPr txBox="1"/>
          <p:nvPr/>
        </p:nvSpPr>
        <p:spPr>
          <a:xfrm>
            <a:off x="7773038" y="83022"/>
            <a:ext cx="4165851" cy="646331"/>
          </a:xfrm>
          <a:prstGeom prst="rect">
            <a:avLst/>
          </a:prstGeom>
          <a:solidFill>
            <a:srgbClr val="FF0000"/>
          </a:solidFill>
        </p:spPr>
        <p:txBody>
          <a:bodyPr wrap="square" rtlCol="0">
            <a:spAutoFit/>
          </a:bodyPr>
          <a:lstStyle/>
          <a:p>
            <a:pPr algn="r"/>
            <a:r>
              <a:rPr lang="zh-CN" altLang="en-US" sz="36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数据最重要！！！</a:t>
            </a:r>
            <a:endParaRPr lang="zh-CN" altLang="en-US" sz="36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0" name="文本框 9"/>
          <p:cNvSpPr txBox="1"/>
          <p:nvPr/>
        </p:nvSpPr>
        <p:spPr>
          <a:xfrm>
            <a:off x="3166690" y="770407"/>
            <a:ext cx="8956298"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近年实践表明：大部分精力都在整理数据、标注数据、生成问答对和验证等手工工作上</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760618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53533" y="626533"/>
            <a:ext cx="3124573" cy="584775"/>
          </a:xfrm>
          <a:prstGeom prst="rect">
            <a:avLst/>
          </a:prstGeom>
          <a:noFill/>
        </p:spPr>
        <p:txBody>
          <a:bodyPr wrap="none" rtlCol="0">
            <a:spAutoFit/>
          </a:bodyPr>
          <a:lstStyle/>
          <a:p>
            <a:r>
              <a:rPr lang="en-US" altLang="zh-CN"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LLM</a:t>
            </a:r>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的安全问题</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8" name="组合 7"/>
          <p:cNvGrpSpPr/>
          <p:nvPr/>
        </p:nvGrpSpPr>
        <p:grpSpPr>
          <a:xfrm>
            <a:off x="5537573" y="1976846"/>
            <a:ext cx="6447307" cy="4179894"/>
            <a:chOff x="5537573" y="1976846"/>
            <a:chExt cx="6447307" cy="4179894"/>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7573" y="2530130"/>
              <a:ext cx="6447307" cy="36266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图片 3"/>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rot="1602858" flipH="1">
              <a:off x="11184205" y="1976846"/>
              <a:ext cx="497522" cy="466344"/>
            </a:xfrm>
            <a:prstGeom prst="rect">
              <a:avLst/>
            </a:prstGeom>
          </p:spPr>
        </p:pic>
      </p:grpSp>
      <p:sp>
        <p:nvSpPr>
          <p:cNvPr id="5" name="矩形 4"/>
          <p:cNvSpPr/>
          <p:nvPr/>
        </p:nvSpPr>
        <p:spPr>
          <a:xfrm>
            <a:off x="753533" y="2107721"/>
            <a:ext cx="4758639" cy="3970318"/>
          </a:xfrm>
          <a:prstGeom prst="rect">
            <a:avLst/>
          </a:prstGeom>
        </p:spPr>
        <p:txBody>
          <a:bodyPr wrap="square">
            <a:spAutoFit/>
          </a:bodyPr>
          <a:lstStyle/>
          <a:p>
            <a:r>
              <a:rPr lang="zh-CN" altLang="en-US" sz="2400" dirty="0">
                <a:solidFill>
                  <a:srgbClr val="06071F"/>
                </a:solidFill>
                <a:latin typeface="微软雅黑" panose="020B0503020204020204" pitchFamily="34" charset="-122"/>
                <a:ea typeface="微软雅黑" panose="020B0503020204020204" pitchFamily="34" charset="-122"/>
              </a:rPr>
              <a:t>为了防范大</a:t>
            </a:r>
            <a:r>
              <a:rPr lang="zh-CN" altLang="en-US" sz="2400" dirty="0" smtClean="0">
                <a:solidFill>
                  <a:srgbClr val="06071F"/>
                </a:solidFill>
                <a:latin typeface="微软雅黑" panose="020B0503020204020204" pitchFamily="34" charset="-122"/>
                <a:ea typeface="微软雅黑" panose="020B0503020204020204" pitchFamily="34" charset="-122"/>
              </a:rPr>
              <a:t>语言模型的信息泄露：</a:t>
            </a:r>
            <a:endParaRPr lang="en-US" altLang="zh-CN" sz="2400" dirty="0" smtClean="0">
              <a:solidFill>
                <a:srgbClr val="06071F"/>
              </a:solidFill>
              <a:latin typeface="微软雅黑" panose="020B0503020204020204" pitchFamily="34" charset="-122"/>
              <a:ea typeface="微软雅黑" panose="020B0503020204020204" pitchFamily="34" charset="-122"/>
            </a:endParaRPr>
          </a:p>
          <a:p>
            <a:endParaRPr lang="zh-CN" altLang="en-US" sz="2400" dirty="0">
              <a:solidFill>
                <a:srgbClr val="06071F"/>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p"/>
            </a:pPr>
            <a:r>
              <a:rPr lang="zh-CN" altLang="en-US" sz="2400" b="1" dirty="0">
                <a:solidFill>
                  <a:srgbClr val="06071F"/>
                </a:solidFill>
                <a:latin typeface="微软雅黑" panose="020B0503020204020204" pitchFamily="34" charset="-122"/>
                <a:ea typeface="微软雅黑" panose="020B0503020204020204" pitchFamily="34" charset="-122"/>
              </a:rPr>
              <a:t>数据脱敏</a:t>
            </a:r>
            <a:r>
              <a:rPr lang="zh-CN" altLang="en-US" sz="2400" b="1" dirty="0" smtClean="0">
                <a:solidFill>
                  <a:srgbClr val="06071F"/>
                </a:solidFill>
                <a:latin typeface="微软雅黑" panose="020B0503020204020204" pitchFamily="34" charset="-122"/>
                <a:ea typeface="微软雅黑" panose="020B0503020204020204" pitchFamily="34" charset="-122"/>
              </a:rPr>
              <a:t>处理</a:t>
            </a:r>
            <a:endParaRPr lang="en-US" altLang="zh-CN" sz="2400" b="1" dirty="0" smtClean="0">
              <a:solidFill>
                <a:srgbClr val="06071F"/>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p"/>
            </a:pPr>
            <a:r>
              <a:rPr lang="zh-CN" altLang="en-US" sz="2400" b="1" dirty="0" smtClean="0">
                <a:solidFill>
                  <a:srgbClr val="06071F"/>
                </a:solidFill>
                <a:latin typeface="微软雅黑" panose="020B0503020204020204" pitchFamily="34" charset="-122"/>
                <a:ea typeface="微软雅黑" panose="020B0503020204020204" pitchFamily="34" charset="-122"/>
              </a:rPr>
              <a:t>访问控制</a:t>
            </a:r>
            <a:endParaRPr lang="en-US" altLang="zh-CN" sz="2400" b="1" dirty="0" smtClean="0">
              <a:solidFill>
                <a:srgbClr val="06071F"/>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p"/>
            </a:pPr>
            <a:r>
              <a:rPr lang="zh-CN" altLang="en-US" sz="2400" b="1" dirty="0" smtClean="0">
                <a:solidFill>
                  <a:srgbClr val="06071F"/>
                </a:solidFill>
                <a:latin typeface="微软雅黑" panose="020B0503020204020204" pitchFamily="34" charset="-122"/>
                <a:ea typeface="微软雅黑" panose="020B0503020204020204" pitchFamily="34" charset="-122"/>
              </a:rPr>
              <a:t>加密技术</a:t>
            </a:r>
            <a:endParaRPr lang="en-US" altLang="zh-CN" sz="2400" dirty="0" smtClean="0">
              <a:solidFill>
                <a:srgbClr val="06071F"/>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p"/>
            </a:pPr>
            <a:r>
              <a:rPr lang="zh-CN" altLang="en-US" sz="2400" b="1" dirty="0" smtClean="0">
                <a:solidFill>
                  <a:srgbClr val="06071F"/>
                </a:solidFill>
                <a:latin typeface="微软雅黑" panose="020B0503020204020204" pitchFamily="34" charset="-122"/>
                <a:ea typeface="微软雅黑" panose="020B0503020204020204" pitchFamily="34" charset="-122"/>
              </a:rPr>
              <a:t>安全审计</a:t>
            </a:r>
            <a:endParaRPr lang="en-US" altLang="zh-CN" sz="2400" b="1" dirty="0" smtClean="0">
              <a:solidFill>
                <a:srgbClr val="06071F"/>
              </a:solidFill>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p"/>
            </a:pPr>
            <a:r>
              <a:rPr lang="zh-CN" altLang="en-US" sz="2400" b="1" dirty="0" smtClean="0">
                <a:solidFill>
                  <a:srgbClr val="C00000"/>
                </a:solidFill>
                <a:latin typeface="微软雅黑" panose="020B0503020204020204" pitchFamily="34" charset="-122"/>
                <a:ea typeface="微软雅黑" panose="020B0503020204020204" pitchFamily="34" charset="-122"/>
              </a:rPr>
              <a:t>使用</a:t>
            </a:r>
            <a:r>
              <a:rPr lang="en-US" altLang="zh-CN" sz="2400" b="1" dirty="0" smtClean="0">
                <a:solidFill>
                  <a:srgbClr val="C00000"/>
                </a:solidFill>
                <a:latin typeface="微软雅黑" panose="020B0503020204020204" pitchFamily="34" charset="-122"/>
                <a:ea typeface="微软雅黑" panose="020B0503020204020204" pitchFamily="34" charset="-122"/>
              </a:rPr>
              <a:t>RAG</a:t>
            </a:r>
            <a:r>
              <a:rPr lang="zh-CN" altLang="en-US" sz="2400" b="1" dirty="0" smtClean="0">
                <a:solidFill>
                  <a:srgbClr val="C00000"/>
                </a:solidFill>
                <a:latin typeface="微软雅黑" panose="020B0503020204020204" pitchFamily="34" charset="-122"/>
                <a:ea typeface="微软雅黑" panose="020B0503020204020204" pitchFamily="34" charset="-122"/>
              </a:rPr>
              <a:t>替代训练</a:t>
            </a:r>
            <a:endParaRPr lang="en-US" altLang="zh-CN" sz="2400" b="1" dirty="0" smtClean="0">
              <a:solidFill>
                <a:srgbClr val="C00000"/>
              </a:solidFill>
              <a:latin typeface="微软雅黑" panose="020B0503020204020204" pitchFamily="34" charset="-122"/>
              <a:ea typeface="微软雅黑" panose="020B0503020204020204" pitchFamily="34" charset="-122"/>
            </a:endParaRPr>
          </a:p>
          <a:p>
            <a:pPr lvl="1"/>
            <a:endParaRPr lang="en-US" altLang="zh-CN" sz="2400" dirty="0" smtClean="0">
              <a:solidFill>
                <a:srgbClr val="06071F"/>
              </a:solidFill>
              <a:latin typeface="微软雅黑" panose="020B0503020204020204" pitchFamily="34" charset="-122"/>
              <a:ea typeface="微软雅黑" panose="020B0503020204020204" pitchFamily="34" charset="-122"/>
            </a:endParaRPr>
          </a:p>
          <a:p>
            <a:r>
              <a:rPr lang="zh-CN" altLang="en-US" sz="2000" dirty="0" smtClean="0">
                <a:solidFill>
                  <a:srgbClr val="06071F"/>
                </a:solidFill>
                <a:latin typeface="微软雅黑" panose="020B0503020204020204" pitchFamily="34" charset="-122"/>
                <a:ea typeface="微软雅黑" panose="020B0503020204020204" pitchFamily="34" charset="-122"/>
              </a:rPr>
              <a:t>通过</a:t>
            </a:r>
            <a:r>
              <a:rPr lang="zh-CN" altLang="en-US" sz="2000" dirty="0">
                <a:solidFill>
                  <a:srgbClr val="06071F"/>
                </a:solidFill>
                <a:latin typeface="微软雅黑" panose="020B0503020204020204" pitchFamily="34" charset="-122"/>
                <a:ea typeface="微软雅黑" panose="020B0503020204020204" pitchFamily="34" charset="-122"/>
              </a:rPr>
              <a:t>这些措施的有效实施，可以大大降低企业私有信息泄露的风险，保障企业的信息安全。</a:t>
            </a:r>
            <a:endParaRPr lang="zh-CN" altLang="en-US" sz="2000" b="0" i="0" dirty="0">
              <a:solidFill>
                <a:srgbClr val="06071F"/>
              </a:solidFill>
              <a:effectLst/>
              <a:latin typeface="微软雅黑" panose="020B0503020204020204" pitchFamily="34" charset="-122"/>
              <a:ea typeface="微软雅黑" panose="020B0503020204020204" pitchFamily="34" charset="-122"/>
            </a:endParaRPr>
          </a:p>
        </p:txBody>
      </p:sp>
      <p:sp>
        <p:nvSpPr>
          <p:cNvPr id="6" name="矩形 5"/>
          <p:cNvSpPr/>
          <p:nvPr/>
        </p:nvSpPr>
        <p:spPr>
          <a:xfrm>
            <a:off x="753533" y="1248369"/>
            <a:ext cx="7281128" cy="830997"/>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大语言模型一旦用私有数据训练后，它的节点参数中就包含了企业私有</a:t>
            </a:r>
            <a:r>
              <a:rPr lang="zh-CN" altLang="en-US" sz="2400" dirty="0" smtClean="0">
                <a:latin typeface="微软雅黑" panose="020B0503020204020204" pitchFamily="34" charset="-122"/>
                <a:ea typeface="微软雅黑" panose="020B0503020204020204" pitchFamily="34" charset="-122"/>
              </a:rPr>
              <a:t>信息。</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047067" y="688087"/>
            <a:ext cx="2646878" cy="461665"/>
          </a:xfrm>
          <a:prstGeom prst="rect">
            <a:avLst/>
          </a:prstGeom>
          <a:noFill/>
          <a:ln w="3175">
            <a:solidFill>
              <a:srgbClr val="C00000"/>
            </a:solidFill>
          </a:ln>
        </p:spPr>
        <p:txBody>
          <a:bodyPr wrap="none" rtlCol="0">
            <a:spAutoFit/>
          </a:bodyPr>
          <a:lstStyle/>
          <a:p>
            <a:r>
              <a:rPr lang="zh-CN" altLang="en-US" sz="24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企业私有信息泄露</a:t>
            </a:r>
            <a:endPar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84366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stretch>
            <a:fillRect/>
          </a:stretch>
        </p:blipFill>
        <p:spPr>
          <a:xfrm>
            <a:off x="0" y="550332"/>
            <a:ext cx="12192000" cy="5572561"/>
          </a:xfrm>
          <a:prstGeom prst="rect">
            <a:avLst/>
          </a:prstGeom>
        </p:spPr>
      </p:pic>
      <p:sp>
        <p:nvSpPr>
          <p:cNvPr id="5" name="文本框 4"/>
          <p:cNvSpPr txBox="1"/>
          <p:nvPr/>
        </p:nvSpPr>
        <p:spPr>
          <a:xfrm>
            <a:off x="2978946" y="5970495"/>
            <a:ext cx="6252032" cy="707886"/>
          </a:xfrm>
          <a:prstGeom prst="rect">
            <a:avLst/>
          </a:prstGeom>
          <a:noFill/>
        </p:spPr>
        <p:txBody>
          <a:bodyPr wrap="none" rtlCol="0">
            <a:spAutoFit/>
          </a:bodyPr>
          <a:lstStyle/>
          <a:p>
            <a:pPr algn="ctr"/>
            <a:r>
              <a:rPr lang="zh-CN" altLang="en-US"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基于</a:t>
            </a:r>
            <a:r>
              <a:rPr lang="en-US" altLang="zh-CN"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AI</a:t>
            </a:r>
            <a:r>
              <a:rPr lang="zh-CN" altLang="en-US"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底座的数智油气田参考架构</a:t>
            </a:r>
            <a:endParaRPr lang="en-US" altLang="zh-CN"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a:t>
            </a:r>
            <a:r>
              <a:rPr lang="en-US" altLang="zh-CN" sz="16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rchitecture </a:t>
            </a:r>
            <a:r>
              <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for </a:t>
            </a:r>
            <a:r>
              <a:rPr lang="en-US" altLang="zh-CN" sz="16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Intelligent &amp; Digital Oilfields Based-on AI</a:t>
            </a:r>
            <a:endParaRPr lang="zh-CN" altLang="en-US"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 name="文本框 1"/>
          <p:cNvSpPr txBox="1"/>
          <p:nvPr/>
        </p:nvSpPr>
        <p:spPr>
          <a:xfrm>
            <a:off x="11311466" y="6400800"/>
            <a:ext cx="652743" cy="369332"/>
          </a:xfrm>
          <a:prstGeom prst="rect">
            <a:avLst/>
          </a:prstGeom>
          <a:noFill/>
        </p:spPr>
        <p:txBody>
          <a:bodyPr wrap="none" rtlCol="0">
            <a:spAutoFit/>
          </a:bodyPr>
          <a:lstStyle/>
          <a:p>
            <a:r>
              <a:rPr lang="en-US" altLang="zh-CN" dirty="0" smtClean="0">
                <a:solidFill>
                  <a:schemeClr val="bg1"/>
                </a:solidFill>
              </a:rPr>
              <a:t>2024</a:t>
            </a:r>
            <a:endParaRPr lang="zh-CN" altLang="en-US" dirty="0">
              <a:solidFill>
                <a:schemeClr val="bg1"/>
              </a:solidFill>
            </a:endParaRPr>
          </a:p>
        </p:txBody>
      </p:sp>
    </p:spTree>
    <p:extLst>
      <p:ext uri="{BB962C8B-B14F-4D97-AF65-F5344CB8AC3E}">
        <p14:creationId xmlns:p14="http://schemas.microsoft.com/office/powerpoint/2010/main" val="91497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12192000" cy="6403975"/>
            <a:chOff x="0" y="0"/>
            <a:chExt cx="12192000" cy="6403975"/>
          </a:xfrm>
        </p:grpSpPr>
        <p:pic>
          <p:nvPicPr>
            <p:cNvPr id="2" name="图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54025"/>
              <a:ext cx="12192000" cy="5949950"/>
            </a:xfrm>
            <a:prstGeom prst="rect">
              <a:avLst/>
            </a:prstGeom>
          </p:spPr>
        </p:pic>
        <p:pic>
          <p:nvPicPr>
            <p:cNvPr id="3" name="图片 2"/>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a:ext>
              </a:extLst>
            </a:blip>
            <a:stretch>
              <a:fillRect/>
            </a:stretch>
          </p:blipFill>
          <p:spPr>
            <a:xfrm>
              <a:off x="488067" y="1523055"/>
              <a:ext cx="1080000" cy="10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0"/>
              <a:ext cx="3280189" cy="1080000"/>
            </a:xfrm>
            <a:prstGeom prst="rect">
              <a:avLst/>
            </a:prstGeom>
            <a:noFill/>
            <a:ln>
              <a:noFill/>
            </a:ln>
          </p:spPr>
        </p:pic>
        <p:sp>
          <p:nvSpPr>
            <p:cNvPr id="5" name="文本框 4"/>
            <p:cNvSpPr txBox="1"/>
            <p:nvPr/>
          </p:nvSpPr>
          <p:spPr>
            <a:xfrm>
              <a:off x="3581579" y="1176600"/>
              <a:ext cx="4852611" cy="523220"/>
            </a:xfrm>
            <a:prstGeom prst="rect">
              <a:avLst/>
            </a:prstGeom>
            <a:noFill/>
          </p:spPr>
          <p:txBody>
            <a:bodyPr wrap="none" rtlCol="0">
              <a:spAutoFit/>
            </a:bodyPr>
            <a:lstStyle/>
            <a:p>
              <a:pPr algn="ctr"/>
              <a:r>
                <a:rPr lang="zh-CN" altLang="en-US" sz="2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让提示词成为用户的编程语言</a:t>
              </a:r>
              <a:endParaRPr lang="zh-CN" altLang="en-US" sz="2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Tree>
    <p:extLst>
      <p:ext uri="{BB962C8B-B14F-4D97-AF65-F5344CB8AC3E}">
        <p14:creationId xmlns:p14="http://schemas.microsoft.com/office/powerpoint/2010/main" val="3852320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63606" y="1081800"/>
            <a:ext cx="6791325" cy="4029075"/>
          </a:xfrm>
          <a:prstGeom prst="rect">
            <a:avLst/>
          </a:prstGeom>
        </p:spPr>
      </p:pic>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67122" y="965200"/>
            <a:ext cx="3989243" cy="3950938"/>
          </a:xfrm>
          <a:prstGeom prst="rect">
            <a:avLst/>
          </a:prstGeom>
          <a:ln w="3175">
            <a:solidFill>
              <a:schemeClr val="tx1"/>
            </a:solidFill>
          </a:ln>
        </p:spPr>
      </p:pic>
      <p:grpSp>
        <p:nvGrpSpPr>
          <p:cNvPr id="8" name="组合 7"/>
          <p:cNvGrpSpPr/>
          <p:nvPr/>
        </p:nvGrpSpPr>
        <p:grpSpPr>
          <a:xfrm>
            <a:off x="3595396" y="2714808"/>
            <a:ext cx="3587842" cy="4129173"/>
            <a:chOff x="3595396" y="2714808"/>
            <a:chExt cx="3587842" cy="4129173"/>
          </a:xfrm>
        </p:grpSpPr>
        <p:pic>
          <p:nvPicPr>
            <p:cNvPr id="3" name="图片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99676" y="2714808"/>
              <a:ext cx="3579283" cy="412917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文本框 4"/>
            <p:cNvSpPr txBox="1"/>
            <p:nvPr/>
          </p:nvSpPr>
          <p:spPr>
            <a:xfrm rot="21261042">
              <a:off x="3595396" y="3486732"/>
              <a:ext cx="3587842" cy="2585323"/>
            </a:xfrm>
            <a:prstGeom prst="rect">
              <a:avLst/>
            </a:prstGeom>
            <a:noFill/>
            <a:scene3d>
              <a:camera prst="orthographicFront">
                <a:rot lat="0" lon="0" rev="0"/>
              </a:camera>
              <a:lightRig rig="threePt" dir="t"/>
            </a:scene3d>
          </p:spPr>
          <p:txBody>
            <a:bodyPr wrap="none" rtlCol="0">
              <a:spAutoFit/>
            </a:bodyPr>
            <a:lstStyle/>
            <a:p>
              <a:pPr algn="ctr"/>
              <a:r>
                <a:rPr lang="zh-CN" altLang="en-US" sz="2000" dirty="0" smtClean="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rPr>
                <a:t>构建“无尺度人工神经网络”</a:t>
              </a:r>
              <a:endParaRPr lang="en-US" altLang="zh-CN" sz="2000" dirty="0" smtClean="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000" dirty="0" smtClean="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rPr>
                <a:t>推动大模型再爆发</a:t>
              </a:r>
              <a:endParaRPr lang="en-US" altLang="zh-CN" sz="2000" dirty="0" smtClean="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endParaRPr>
            </a:p>
            <a:p>
              <a:pPr algn="ctr"/>
              <a:endParaRPr lang="en-US" altLang="zh-CN" sz="2000" dirty="0" smtClean="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dirty="0" smtClean="0">
                  <a:solidFill>
                    <a:srgbClr val="FFC0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rPr>
                <a:t>文中给出方向和基本实现路线</a:t>
              </a:r>
              <a:endParaRPr lang="en-US" altLang="zh-CN" dirty="0" smtClean="0">
                <a:solidFill>
                  <a:srgbClr val="FFC0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endParaRPr>
            </a:p>
            <a:p>
              <a:pPr algn="ctr"/>
              <a:endParaRPr lang="en-US" altLang="zh-CN" sz="2000" dirty="0">
                <a:solidFill>
                  <a:srgbClr val="FFFF00"/>
                </a:solidFill>
                <a:effectLst>
                  <a:glow rad="228600">
                    <a:schemeClr val="accent1">
                      <a:satMod val="175000"/>
                      <a:alpha val="40000"/>
                    </a:schemeClr>
                  </a:glow>
                </a:effectLst>
                <a:latin typeface="方正超粗黑简体" panose="03000509000000000000" pitchFamily="65" charset="-122"/>
                <a:ea typeface="方正超粗黑简体" panose="03000509000000000000" pitchFamily="65" charset="-122"/>
              </a:endParaRPr>
            </a:p>
            <a:p>
              <a:pPr algn="ctr"/>
              <a:r>
                <a:rPr lang="zh-CN" altLang="en-US" sz="2400" b="1" dirty="0" smtClean="0">
                  <a:solidFill>
                    <a:srgbClr val="FF0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rPr>
                <a:t>精准预言大模型结构变革</a:t>
              </a:r>
              <a:endParaRPr lang="en-US" altLang="zh-CN" sz="2400" b="1" dirty="0" smtClean="0">
                <a:solidFill>
                  <a:srgbClr val="FF0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endParaRPr>
            </a:p>
            <a:p>
              <a:pPr algn="ctr"/>
              <a:endParaRPr lang="en-US" altLang="zh-CN" sz="2400" b="1" dirty="0">
                <a:solidFill>
                  <a:srgbClr val="FF0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endParaRPr>
            </a:p>
            <a:p>
              <a:pPr algn="ctr"/>
              <a:r>
                <a:rPr lang="en-US" altLang="zh-CN" sz="1600" b="1" dirty="0" smtClean="0">
                  <a:solidFill>
                    <a:srgbClr val="FFC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rPr>
                <a:t>2024</a:t>
              </a:r>
              <a:r>
                <a:rPr lang="zh-CN" altLang="en-US" sz="1600" b="1" dirty="0" smtClean="0">
                  <a:solidFill>
                    <a:srgbClr val="FFC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rPr>
                <a:t>年发表</a:t>
              </a:r>
              <a:endParaRPr lang="zh-CN" altLang="en-US" sz="1600" b="1" dirty="0">
                <a:solidFill>
                  <a:srgbClr val="FFC000"/>
                </a:solidFill>
                <a:effectLst>
                  <a:glow rad="228600">
                    <a:schemeClr val="accent1">
                      <a:satMod val="175000"/>
                      <a:alpha val="40000"/>
                    </a:schemeClr>
                  </a:glow>
                </a:effectLst>
                <a:latin typeface="方正粗宋简体" panose="03000509000000000000" pitchFamily="65" charset="-122"/>
                <a:ea typeface="方正粗宋简体" panose="03000509000000000000" pitchFamily="65" charset="-122"/>
              </a:endParaRPr>
            </a:p>
          </p:txBody>
        </p:sp>
      </p:grpSp>
      <p:sp>
        <p:nvSpPr>
          <p:cNvPr id="6" name="文本框 5"/>
          <p:cNvSpPr txBox="1"/>
          <p:nvPr/>
        </p:nvSpPr>
        <p:spPr>
          <a:xfrm>
            <a:off x="651933" y="451443"/>
            <a:ext cx="1826141" cy="584775"/>
          </a:xfrm>
          <a:prstGeom prst="rect">
            <a:avLst/>
          </a:prstGeom>
          <a:noFill/>
        </p:spPr>
        <p:txBody>
          <a:bodyPr wrap="none" rtlCol="0">
            <a:spAutoFit/>
          </a:bodyPr>
          <a:lstStyle/>
          <a:p>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验证预测</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9" name="矩形 8"/>
          <p:cNvSpPr/>
          <p:nvPr/>
        </p:nvSpPr>
        <p:spPr>
          <a:xfrm>
            <a:off x="7540166" y="5110875"/>
            <a:ext cx="4016199" cy="1200329"/>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MIT自学习</a:t>
            </a:r>
            <a:r>
              <a:rPr lang="zh-CN" altLang="en-US" dirty="0">
                <a:latin typeface="微软雅黑" panose="020B0503020204020204" pitchFamily="34" charset="-122"/>
                <a:ea typeface="微软雅黑" panose="020B0503020204020204" pitchFamily="34" charset="-122"/>
              </a:rPr>
              <a:t>AI框架</a:t>
            </a:r>
            <a:r>
              <a:rPr lang="zh-CN" altLang="en-US" b="1" dirty="0" smtClean="0">
                <a:solidFill>
                  <a:srgbClr val="C00000"/>
                </a:solidFill>
                <a:latin typeface="微软雅黑" panose="020B0503020204020204" pitchFamily="34" charset="-122"/>
                <a:ea typeface="微软雅黑" panose="020B0503020204020204" pitchFamily="34" charset="-122"/>
              </a:rPr>
              <a:t>PRefLexOR</a:t>
            </a:r>
            <a:r>
              <a:rPr lang="zh-CN" altLang="en-US" b="1"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动态生成“无标度网络结构”，让</a:t>
            </a:r>
            <a:r>
              <a:rPr lang="zh-CN" altLang="en-US" dirty="0">
                <a:latin typeface="微软雅黑" panose="020B0503020204020204" pitchFamily="34" charset="-122"/>
                <a:ea typeface="微软雅黑" panose="020B0503020204020204" pitchFamily="34" charset="-122"/>
              </a:rPr>
              <a:t>AI像人类</a:t>
            </a:r>
            <a:r>
              <a:rPr lang="zh-CN" altLang="en-US" dirty="0" smtClean="0">
                <a:latin typeface="微软雅黑" panose="020B0503020204020204" pitchFamily="34" charset="-122"/>
                <a:ea typeface="微软雅黑" panose="020B0503020204020204" pitchFamily="34" charset="-122"/>
              </a:rPr>
              <a:t>一样进行</a:t>
            </a:r>
            <a:r>
              <a:rPr lang="zh-CN" altLang="en-US" b="1" dirty="0">
                <a:solidFill>
                  <a:srgbClr val="C00000"/>
                </a:solidFill>
                <a:latin typeface="微软雅黑" panose="020B0503020204020204" pitchFamily="34" charset="-122"/>
                <a:ea typeface="微软雅黑" panose="020B0503020204020204" pitchFamily="34" charset="-122"/>
              </a:rPr>
              <a:t>深度思考</a:t>
            </a:r>
            <a:r>
              <a:rPr lang="zh-CN" altLang="en-US" dirty="0">
                <a:latin typeface="微软雅黑" panose="020B0503020204020204" pitchFamily="34" charset="-122"/>
                <a:ea typeface="微软雅黑" panose="020B0503020204020204" pitchFamily="34" charset="-122"/>
              </a:rPr>
              <a:t>和</a:t>
            </a:r>
            <a:r>
              <a:rPr lang="zh-CN" altLang="en-US" b="1" dirty="0">
                <a:solidFill>
                  <a:srgbClr val="C00000"/>
                </a:solidFill>
                <a:latin typeface="微软雅黑" panose="020B0503020204020204" pitchFamily="34" charset="-122"/>
                <a:ea typeface="微软雅黑" panose="020B0503020204020204" pitchFamily="34" charset="-122"/>
              </a:rPr>
              <a:t>自主进化</a:t>
            </a:r>
            <a:r>
              <a:rPr lang="zh-CN" altLang="en-US" dirty="0" smtClean="0">
                <a:latin typeface="微软雅黑" panose="020B0503020204020204" pitchFamily="34" charset="-122"/>
                <a:ea typeface="微软雅黑" panose="020B0503020204020204" pitchFamily="34" charset="-122"/>
              </a:rPr>
              <a:t>。但它并未改造人工神经网络基本结构。</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790265" y="595868"/>
            <a:ext cx="2491388"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各种</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新技术不断涌现</a:t>
            </a:r>
            <a:endParaRPr lang="zh-CN" altLang="en-US" dirty="0">
              <a:latin typeface="微软雅黑" panose="020B0503020204020204" pitchFamily="34" charset="-122"/>
              <a:ea typeface="微软雅黑" panose="020B0503020204020204" pitchFamily="34" charset="-122"/>
            </a:endParaRPr>
          </a:p>
        </p:txBody>
      </p:sp>
      <p:sp>
        <p:nvSpPr>
          <p:cNvPr id="11" name="矩形 10"/>
          <p:cNvSpPr/>
          <p:nvPr/>
        </p:nvSpPr>
        <p:spPr>
          <a:xfrm>
            <a:off x="651934" y="5184560"/>
            <a:ext cx="2702112" cy="1477328"/>
          </a:xfrm>
          <a:prstGeom prst="rect">
            <a:avLst/>
          </a:prstGeom>
          <a:ln w="3175">
            <a:solidFill>
              <a:schemeClr val="tx1"/>
            </a:solidFill>
          </a:ln>
        </p:spPr>
        <p:txBody>
          <a:bodyPr wrap="square">
            <a:spAutoFit/>
          </a:bodyPr>
          <a:lstStyle/>
          <a:p>
            <a:pPr algn="just"/>
            <a:r>
              <a:rPr lang="zh-CN" altLang="en-US" b="1" dirty="0" smtClean="0">
                <a:solidFill>
                  <a:srgbClr val="C00000"/>
                </a:solidFill>
                <a:latin typeface="微软雅黑" panose="020B0503020204020204" pitchFamily="34" charset="-122"/>
                <a:ea typeface="微软雅黑" panose="020B0503020204020204" pitchFamily="34" charset="-122"/>
              </a:rPr>
              <a:t>无尺度人工神经网络</a:t>
            </a:r>
            <a:r>
              <a:rPr lang="zh-CN" altLang="en-US" b="1" dirty="0" smtClean="0">
                <a:latin typeface="微软雅黑" panose="020B0503020204020204" pitchFamily="34" charset="-122"/>
                <a:ea typeface="微软雅黑" panose="020B0503020204020204" pitchFamily="34" charset="-122"/>
              </a:rPr>
              <a:t>将带来巨大变化，其成就可能超越</a:t>
            </a:r>
            <a:r>
              <a:rPr lang="en-US" altLang="zh-CN" b="1" dirty="0" smtClean="0">
                <a:latin typeface="微软雅黑" panose="020B0503020204020204" pitchFamily="34" charset="-122"/>
                <a:ea typeface="微软雅黑" panose="020B0503020204020204" pitchFamily="34" charset="-122"/>
              </a:rPr>
              <a:t>Transformer</a:t>
            </a:r>
            <a:r>
              <a:rPr lang="zh-CN" altLang="en-US" b="1" dirty="0" smtClean="0">
                <a:latin typeface="微软雅黑" panose="020B0503020204020204" pitchFamily="34" charset="-122"/>
                <a:ea typeface="微软雅黑" panose="020B0503020204020204" pitchFamily="34" charset="-122"/>
              </a:rPr>
              <a:t>，甚至可能是人工神经网络提出以来最大的成果。</a:t>
            </a:r>
            <a:endParaRPr lang="zh-CN" altLang="en-US" dirty="0"/>
          </a:p>
        </p:txBody>
      </p:sp>
    </p:spTree>
    <p:extLst>
      <p:ext uri="{BB962C8B-B14F-4D97-AF65-F5344CB8AC3E}">
        <p14:creationId xmlns:p14="http://schemas.microsoft.com/office/powerpoint/2010/main" val="579146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69903" y="2020887"/>
            <a:ext cx="4924174" cy="396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4" name="文本框 53"/>
          <p:cNvSpPr txBox="1"/>
          <p:nvPr/>
        </p:nvSpPr>
        <p:spPr>
          <a:xfrm>
            <a:off x="1612933" y="521271"/>
            <a:ext cx="2242922" cy="1415772"/>
          </a:xfrm>
          <a:prstGeom prst="rect">
            <a:avLst/>
          </a:prstGeom>
          <a:noFill/>
        </p:spPr>
        <p:txBody>
          <a:bodyPr wrap="none" rtlCol="0">
            <a:spAutoFit/>
          </a:bodyPr>
          <a:lstStyle/>
          <a:p>
            <a:pPr algn="ctr"/>
            <a:r>
              <a:rPr lang="zh-CN" altLang="en-US" sz="5400" dirty="0" smtClean="0">
                <a:effectLst>
                  <a:outerShdw blurRad="38100" dist="38100" dir="2700000" algn="tl">
                    <a:srgbClr val="000000">
                      <a:alpha val="43137"/>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巴别塔</a:t>
            </a:r>
            <a:endParaRPr lang="en-US" altLang="zh-CN" sz="5400" dirty="0" smtClean="0">
              <a:effectLst>
                <a:outerShdw blurRad="38100" dist="38100" dir="2700000" algn="tl">
                  <a:srgbClr val="000000">
                    <a:alpha val="43137"/>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a:p>
            <a:pPr algn="ctr"/>
            <a:r>
              <a:rPr lang="en-US" altLang="zh-CN" sz="3200" dirty="0"/>
              <a:t>Babel Tower</a:t>
            </a:r>
            <a:endParaRPr lang="zh-CN" altLang="en-US" sz="3200" b="1" dirty="0">
              <a:latin typeface="方正粗宋简体" panose="03000509000000000000" pitchFamily="65" charset="-122"/>
              <a:ea typeface="方正粗宋简体" panose="03000509000000000000" pitchFamily="65" charset="-122"/>
              <a:cs typeface="阿里巴巴普惠体 Heavy" panose="00020600040101010101" pitchFamily="18" charset="-122"/>
            </a:endParaRPr>
          </a:p>
        </p:txBody>
      </p:sp>
      <p:pic>
        <p:nvPicPr>
          <p:cNvPr id="10" name="图片 9"/>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rot="1602858" flipH="1">
            <a:off x="1921672" y="1787715"/>
            <a:ext cx="497522" cy="466344"/>
          </a:xfrm>
          <a:prstGeom prst="rect">
            <a:avLst/>
          </a:prstGeom>
        </p:spPr>
      </p:pic>
      <p:sp>
        <p:nvSpPr>
          <p:cNvPr id="5" name="文本框 4"/>
          <p:cNvSpPr txBox="1"/>
          <p:nvPr/>
        </p:nvSpPr>
        <p:spPr>
          <a:xfrm>
            <a:off x="4275666" y="724359"/>
            <a:ext cx="2568332" cy="646331"/>
          </a:xfrm>
          <a:prstGeom prst="rect">
            <a:avLst/>
          </a:prstGeom>
          <a:noFill/>
        </p:spPr>
        <p:txBody>
          <a:bodyPr wrap="none" rtlCol="0">
            <a:spAutoFit/>
          </a:bodyPr>
          <a:lstStyle/>
          <a:p>
            <a:r>
              <a:rPr lang="en-US" altLang="zh-CN" sz="3600" dirty="0" smtClean="0">
                <a:latin typeface="方正粗宋简体" panose="03000509000000000000" pitchFamily="65" charset="-122"/>
                <a:ea typeface="方正粗宋简体" panose="03000509000000000000" pitchFamily="65" charset="-122"/>
              </a:rPr>
              <a:t>LLM</a:t>
            </a:r>
            <a:r>
              <a:rPr lang="zh-CN" altLang="en-US" sz="3600" dirty="0" smtClean="0">
                <a:latin typeface="方正粗宋简体" panose="03000509000000000000" pitchFamily="65" charset="-122"/>
                <a:ea typeface="方正粗宋简体" panose="03000509000000000000" pitchFamily="65" charset="-122"/>
              </a:rPr>
              <a:t>的隐喻</a:t>
            </a:r>
            <a:endParaRPr lang="zh-CN" altLang="en-US" sz="3600" dirty="0">
              <a:latin typeface="方正粗宋简体" panose="03000509000000000000" pitchFamily="65" charset="-122"/>
              <a:ea typeface="方正粗宋简体" panose="03000509000000000000" pitchFamily="65" charset="-122"/>
            </a:endParaRPr>
          </a:p>
        </p:txBody>
      </p:sp>
      <p:sp>
        <p:nvSpPr>
          <p:cNvPr id="6" name="矩形 5"/>
          <p:cNvSpPr/>
          <p:nvPr/>
        </p:nvSpPr>
        <p:spPr>
          <a:xfrm>
            <a:off x="6843998" y="1700775"/>
            <a:ext cx="4768386" cy="4216539"/>
          </a:xfrm>
          <a:prstGeom prst="rect">
            <a:avLst/>
          </a:prstGeom>
        </p:spPr>
        <p:txBody>
          <a:bodyPr wrap="square">
            <a:spAutoFit/>
          </a:bodyPr>
          <a:lstStyle/>
          <a:p>
            <a:pPr indent="541338" algn="just"/>
            <a:r>
              <a:rPr lang="zh-CN" altLang="en-US" sz="2400" dirty="0">
                <a:solidFill>
                  <a:srgbClr val="06071F"/>
                </a:solidFill>
                <a:latin typeface="微软雅黑" panose="020B0503020204020204" pitchFamily="34" charset="-122"/>
                <a:ea typeface="微软雅黑" panose="020B0503020204020204" pitchFamily="34" charset="-122"/>
              </a:rPr>
              <a:t>巴别塔</a:t>
            </a:r>
            <a:r>
              <a:rPr lang="zh-CN" altLang="en-US" sz="2400" dirty="0" smtClean="0">
                <a:solidFill>
                  <a:srgbClr val="06071F"/>
                </a:solidFill>
                <a:latin typeface="微软雅黑" panose="020B0503020204020204" pitchFamily="34" charset="-122"/>
                <a:ea typeface="微软雅黑" panose="020B0503020204020204" pitchFamily="34" charset="-122"/>
              </a:rPr>
              <a:t>，其</a:t>
            </a:r>
            <a:r>
              <a:rPr lang="zh-CN" altLang="en-US" sz="2400" dirty="0">
                <a:solidFill>
                  <a:srgbClr val="06071F"/>
                </a:solidFill>
                <a:latin typeface="微软雅黑" panose="020B0503020204020204" pitchFamily="34" charset="-122"/>
                <a:ea typeface="微软雅黑" panose="020B0503020204020204" pitchFamily="34" charset="-122"/>
              </a:rPr>
              <a:t>典故源自</a:t>
            </a:r>
            <a:r>
              <a:rPr lang="en-US" altLang="zh-CN" sz="2400" dirty="0">
                <a:solidFill>
                  <a:srgbClr val="06071F"/>
                </a:solidFill>
                <a:latin typeface="微软雅黑" panose="020B0503020204020204" pitchFamily="34" charset="-122"/>
                <a:ea typeface="微软雅黑" panose="020B0503020204020204" pitchFamily="34" charset="-122"/>
              </a:rPr>
              <a:t>《</a:t>
            </a:r>
            <a:r>
              <a:rPr lang="zh-CN" altLang="en-US" sz="2400" dirty="0">
                <a:solidFill>
                  <a:srgbClr val="06071F"/>
                </a:solidFill>
                <a:latin typeface="微软雅黑" panose="020B0503020204020204" pitchFamily="34" charset="-122"/>
                <a:ea typeface="微软雅黑" panose="020B0503020204020204" pitchFamily="34" charset="-122"/>
              </a:rPr>
              <a:t>圣经</a:t>
            </a:r>
            <a:r>
              <a:rPr lang="en-US" altLang="zh-CN" sz="2400" dirty="0">
                <a:solidFill>
                  <a:srgbClr val="06071F"/>
                </a:solidFill>
                <a:latin typeface="微软雅黑" panose="020B0503020204020204" pitchFamily="34" charset="-122"/>
                <a:ea typeface="微软雅黑" panose="020B0503020204020204" pitchFamily="34" charset="-122"/>
              </a:rPr>
              <a:t>·</a:t>
            </a:r>
            <a:r>
              <a:rPr lang="zh-CN" altLang="en-US" sz="2400" dirty="0">
                <a:solidFill>
                  <a:srgbClr val="06071F"/>
                </a:solidFill>
                <a:latin typeface="微软雅黑" panose="020B0503020204020204" pitchFamily="34" charset="-122"/>
                <a:ea typeface="微软雅黑" panose="020B0503020204020204" pitchFamily="34" charset="-122"/>
              </a:rPr>
              <a:t>旧约</a:t>
            </a:r>
            <a:r>
              <a:rPr lang="en-US" altLang="zh-CN" sz="2400" dirty="0">
                <a:solidFill>
                  <a:srgbClr val="06071F"/>
                </a:solidFill>
                <a:latin typeface="微软雅黑" panose="020B0503020204020204" pitchFamily="34" charset="-122"/>
                <a:ea typeface="微软雅黑" panose="020B0503020204020204" pitchFamily="34" charset="-122"/>
              </a:rPr>
              <a:t>·</a:t>
            </a:r>
            <a:r>
              <a:rPr lang="zh-CN" altLang="en-US" sz="2400" dirty="0">
                <a:solidFill>
                  <a:srgbClr val="06071F"/>
                </a:solidFill>
                <a:latin typeface="微软雅黑" panose="020B0503020204020204" pitchFamily="34" charset="-122"/>
                <a:ea typeface="微软雅黑" panose="020B0503020204020204" pitchFamily="34" charset="-122"/>
              </a:rPr>
              <a:t>创世记</a:t>
            </a:r>
            <a:r>
              <a:rPr lang="en-US" altLang="zh-CN" sz="2400" dirty="0">
                <a:solidFill>
                  <a:srgbClr val="06071F"/>
                </a:solidFill>
                <a:latin typeface="微软雅黑" panose="020B0503020204020204" pitchFamily="34" charset="-122"/>
                <a:ea typeface="微软雅黑" panose="020B0503020204020204" pitchFamily="34" charset="-122"/>
              </a:rPr>
              <a:t>》</a:t>
            </a:r>
            <a:r>
              <a:rPr lang="zh-CN" altLang="en-US" sz="2400" dirty="0">
                <a:solidFill>
                  <a:srgbClr val="06071F"/>
                </a:solidFill>
                <a:latin typeface="微软雅黑" panose="020B0503020204020204" pitchFamily="34" charset="-122"/>
                <a:ea typeface="微软雅黑" panose="020B0503020204020204" pitchFamily="34" charset="-122"/>
              </a:rPr>
              <a:t>。相传，大洪水后，人类使用同一种</a:t>
            </a: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语言</a:t>
            </a:r>
            <a:r>
              <a:rPr lang="zh-CN" altLang="en-US" sz="2400" dirty="0">
                <a:solidFill>
                  <a:srgbClr val="06071F"/>
                </a:solidFill>
                <a:latin typeface="微软雅黑" panose="020B0503020204020204" pitchFamily="34" charset="-122"/>
                <a:ea typeface="微软雅黑" panose="020B0503020204020204" pitchFamily="34" charset="-122"/>
              </a:rPr>
              <a:t>，决定在巴比伦建造一座通天塔以彰显团结与力量。然而，此举触怒了上帝，他施神术使人类语言混乱，彼此无法沟通，导致巴别塔半途而废</a:t>
            </a:r>
            <a:r>
              <a:rPr lang="zh-CN" altLang="en-US" sz="2400" dirty="0" smtClean="0">
                <a:solidFill>
                  <a:srgbClr val="06071F"/>
                </a:solidFill>
                <a:latin typeface="微软雅黑" panose="020B0503020204020204" pitchFamily="34" charset="-122"/>
                <a:ea typeface="微软雅黑" panose="020B0503020204020204" pitchFamily="34" charset="-122"/>
              </a:rPr>
              <a:t>。</a:t>
            </a:r>
            <a:endParaRPr lang="en-US" altLang="zh-CN" sz="2400" dirty="0" smtClean="0">
              <a:solidFill>
                <a:srgbClr val="06071F"/>
              </a:solidFill>
              <a:latin typeface="微软雅黑" panose="020B0503020204020204" pitchFamily="34" charset="-122"/>
              <a:ea typeface="微软雅黑" panose="020B0503020204020204" pitchFamily="34" charset="-122"/>
            </a:endParaRPr>
          </a:p>
          <a:p>
            <a:pPr indent="541338" algn="just"/>
            <a:r>
              <a:rPr lang="zh-CN" altLang="en-US" sz="2400" dirty="0" smtClean="0">
                <a:solidFill>
                  <a:srgbClr val="06071F"/>
                </a:solidFill>
                <a:latin typeface="微软雅黑" panose="020B0503020204020204" pitchFamily="34" charset="-122"/>
                <a:ea typeface="微软雅黑" panose="020B0503020204020204" pitchFamily="34" charset="-122"/>
              </a:rPr>
              <a:t>这</a:t>
            </a:r>
            <a:r>
              <a:rPr lang="zh-CN" altLang="en-US" sz="2400" dirty="0">
                <a:solidFill>
                  <a:srgbClr val="06071F"/>
                </a:solidFill>
                <a:latin typeface="微软雅黑" panose="020B0503020204020204" pitchFamily="34" charset="-122"/>
                <a:ea typeface="微软雅黑" panose="020B0503020204020204" pitchFamily="34" charset="-122"/>
              </a:rPr>
              <a:t>一故事不仅是人类文明的象征，更蕴含了对语言、文化与信仰的深刻反思，提醒人们在追求卓越时应保持谦卑，尊重多样性。</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7563" y="1327997"/>
            <a:ext cx="6608323" cy="4832092"/>
          </a:xfrm>
          <a:prstGeom prst="rect">
            <a:avLst/>
          </a:prstGeom>
          <a:noFill/>
        </p:spPr>
        <p:txBody>
          <a:bodyPr wrap="square" rtlCol="0">
            <a:spAutoFit/>
          </a:bodyPr>
          <a:lstStyle/>
          <a:p>
            <a:pPr indent="535305" algn="just"/>
            <a:r>
              <a:rPr lang="zh-CN" altLang="en-US" sz="2800" dirty="0">
                <a:latin typeface="微软雅黑" panose="020B0503020204020204" pitchFamily="34" charset="-122"/>
                <a:ea typeface="微软雅黑" panose="020B0503020204020204" pitchFamily="34" charset="-122"/>
              </a:rPr>
              <a:t>从数字油田到智慧油田，再到数智石化、数智企业，我们伴随着新一代人工智能的深化应用</a:t>
            </a:r>
            <a:r>
              <a:rPr lang="zh-CN" altLang="en-US" sz="2800" dirty="0" smtClean="0">
                <a:latin typeface="微软雅黑" panose="020B0503020204020204" pitchFamily="34" charset="-122"/>
                <a:ea typeface="微软雅黑" panose="020B0503020204020204" pitchFamily="34" charset="-122"/>
              </a:rPr>
              <a:t>，特别是大语言模型的出现，真正</a:t>
            </a:r>
            <a:r>
              <a:rPr lang="zh-CN" altLang="en-US" sz="2800" dirty="0">
                <a:latin typeface="微软雅黑" panose="020B0503020204020204" pitchFamily="34" charset="-122"/>
                <a:ea typeface="微软雅黑" panose="020B0503020204020204" pitchFamily="34" charset="-122"/>
              </a:rPr>
              <a:t>迈入了“智”的新</a:t>
            </a:r>
            <a:r>
              <a:rPr lang="zh-CN" altLang="en-US" sz="2800" dirty="0" smtClean="0">
                <a:latin typeface="微软雅黑" panose="020B0503020204020204" pitchFamily="34" charset="-122"/>
                <a:ea typeface="微软雅黑" panose="020B0503020204020204" pitchFamily="34" charset="-122"/>
              </a:rPr>
              <a:t>阶段，也带来新的课题。</a:t>
            </a:r>
            <a:endParaRPr lang="en-US" altLang="zh-CN" sz="2800" dirty="0" smtClean="0">
              <a:latin typeface="微软雅黑" panose="020B0503020204020204" pitchFamily="34" charset="-122"/>
              <a:ea typeface="微软雅黑" panose="020B0503020204020204" pitchFamily="34" charset="-122"/>
            </a:endParaRPr>
          </a:p>
          <a:p>
            <a:pPr indent="535305" algn="just"/>
            <a:r>
              <a:rPr lang="zh-CN" altLang="en-US" sz="2800" dirty="0" smtClean="0">
                <a:latin typeface="微软雅黑" panose="020B0503020204020204" pitchFamily="34" charset="-122"/>
                <a:ea typeface="微软雅黑" panose="020B0503020204020204" pitchFamily="34" charset="-122"/>
              </a:rPr>
              <a:t>相信</a:t>
            </a:r>
            <a:r>
              <a:rPr lang="zh-CN" altLang="en-US" sz="2800" dirty="0">
                <a:latin typeface="微软雅黑" panose="020B0503020204020204" pitchFamily="34" charset="-122"/>
                <a:ea typeface="微软雅黑" panose="020B0503020204020204" pitchFamily="34" charset="-122"/>
              </a:rPr>
              <a:t>全体数智化建设同仁</a:t>
            </a:r>
            <a:r>
              <a:rPr lang="zh-CN" altLang="en-US" sz="2800" dirty="0" smtClean="0">
                <a:latin typeface="微软雅黑" panose="020B0503020204020204" pitchFamily="34" charset="-122"/>
                <a:ea typeface="微软雅黑" panose="020B0503020204020204" pitchFamily="34" charset="-122"/>
              </a:rPr>
              <a:t>，秉持</a:t>
            </a:r>
            <a:r>
              <a:rPr lang="zh-CN" altLang="en-US" sz="2800" dirty="0">
                <a:latin typeface="微软雅黑" panose="020B0503020204020204" pitchFamily="34" charset="-122"/>
                <a:ea typeface="微软雅黑" panose="020B0503020204020204" pitchFamily="34" charset="-122"/>
              </a:rPr>
              <a:t>大系统思维，继往开来，坚定信念，主动适应变化，把握全息</a:t>
            </a:r>
            <a:r>
              <a:rPr lang="zh-CN" altLang="en-US" sz="2800" dirty="0" smtClean="0">
                <a:latin typeface="微软雅黑" panose="020B0503020204020204" pitchFamily="34" charset="-122"/>
                <a:ea typeface="微软雅黑" panose="020B0503020204020204" pitchFamily="34" charset="-122"/>
              </a:rPr>
              <a:t>理念，持续</a:t>
            </a:r>
            <a:r>
              <a:rPr lang="zh-CN" altLang="en-US" sz="2800" dirty="0">
                <a:latin typeface="微软雅黑" panose="020B0503020204020204" pitchFamily="34" charset="-122"/>
                <a:ea typeface="微软雅黑" panose="020B0503020204020204" pitchFamily="34" charset="-122"/>
              </a:rPr>
              <a:t>迭代升级，推动企业数智化转型发展，共同开创一段辉煌灿烂的新航程，书写可歌可泣的数智化篇章！</a:t>
            </a:r>
          </a:p>
        </p:txBody>
      </p:sp>
      <p:grpSp>
        <p:nvGrpSpPr>
          <p:cNvPr id="7" name="组合 6"/>
          <p:cNvGrpSpPr/>
          <p:nvPr/>
        </p:nvGrpSpPr>
        <p:grpSpPr>
          <a:xfrm>
            <a:off x="7586655" y="846308"/>
            <a:ext cx="4326890" cy="5425961"/>
            <a:chOff x="7635295" y="768484"/>
            <a:chExt cx="4326890" cy="5425961"/>
          </a:xfrm>
        </p:grpSpPr>
        <p:sp>
          <p:nvSpPr>
            <p:cNvPr id="4" name="文本框 3"/>
            <p:cNvSpPr txBox="1"/>
            <p:nvPr/>
          </p:nvSpPr>
          <p:spPr>
            <a:xfrm>
              <a:off x="8170717" y="768484"/>
              <a:ext cx="3416321" cy="1200329"/>
            </a:xfrm>
            <a:prstGeom prst="rect">
              <a:avLst/>
            </a:prstGeom>
            <a:noFill/>
          </p:spPr>
          <p:txBody>
            <a:bodyPr wrap="none" rtlCol="0">
              <a:spAutoFit/>
            </a:bodyPr>
            <a:lstStyle/>
            <a:p>
              <a:pPr algn="ctr"/>
              <a:r>
                <a:rPr lang="zh-CN" altLang="en-US" sz="3600" dirty="0" smtClean="0">
                  <a:latin typeface="方正粗宋简体" panose="03000509000000000000" pitchFamily="65" charset="-122"/>
                  <a:ea typeface="方正粗宋简体" panose="03000509000000000000" pitchFamily="65" charset="-122"/>
                </a:rPr>
                <a:t>谢谢大家！</a:t>
              </a:r>
              <a:endParaRPr lang="en-US" altLang="zh-CN" sz="3600" dirty="0" smtClean="0">
                <a:latin typeface="方正粗宋简体" panose="03000509000000000000" pitchFamily="65" charset="-122"/>
                <a:ea typeface="方正粗宋简体" panose="03000509000000000000" pitchFamily="65" charset="-122"/>
              </a:endParaRPr>
            </a:p>
            <a:p>
              <a:pPr algn="ctr"/>
              <a:r>
                <a:rPr lang="zh-CN" altLang="en-US" sz="3600" dirty="0">
                  <a:latin typeface="方正粗宋简体" panose="03000509000000000000" pitchFamily="65" charset="-122"/>
                  <a:ea typeface="方正粗宋简体" panose="03000509000000000000" pitchFamily="65" charset="-122"/>
                </a:rPr>
                <a:t>敬请</a:t>
              </a:r>
              <a:r>
                <a:rPr lang="zh-CN" altLang="en-US" sz="3600" dirty="0" smtClean="0">
                  <a:latin typeface="方正粗宋简体" panose="03000509000000000000" pitchFamily="65" charset="-122"/>
                  <a:ea typeface="方正粗宋简体" panose="03000509000000000000" pitchFamily="65" charset="-122"/>
                </a:rPr>
                <a:t>批评指正！</a:t>
              </a:r>
              <a:endParaRPr lang="zh-CN" altLang="en-US" sz="3600" dirty="0">
                <a:latin typeface="方正粗宋简体" panose="03000509000000000000" pitchFamily="65" charset="-122"/>
                <a:ea typeface="方正粗宋简体" panose="03000509000000000000" pitchFamily="65" charset="-122"/>
              </a:endParaRPr>
            </a:p>
          </p:txBody>
        </p:sp>
        <p:sp>
          <p:nvSpPr>
            <p:cNvPr id="5" name="文本框 4"/>
            <p:cNvSpPr txBox="1"/>
            <p:nvPr/>
          </p:nvSpPr>
          <p:spPr>
            <a:xfrm>
              <a:off x="7635295" y="5671225"/>
              <a:ext cx="4326890" cy="523220"/>
            </a:xfrm>
            <a:prstGeom prst="rect">
              <a:avLst/>
            </a:prstGeom>
            <a:noFill/>
          </p:spPr>
          <p:txBody>
            <a:bodyPr wrap="none" rtlCol="0">
              <a:spAutoFit/>
            </a:bodyPr>
            <a:lstStyle/>
            <a:p>
              <a:pPr algn="ctr"/>
              <a:r>
                <a:rPr lang="en-US" altLang="zh-CN" sz="2800" b="1" dirty="0" smtClean="0">
                  <a:latin typeface="微软雅黑" panose="020B0503020204020204" pitchFamily="34" charset="-122"/>
                  <a:ea typeface="微软雅黑" panose="020B0503020204020204" pitchFamily="34" charset="-122"/>
                  <a:hlinkClick r:id="rId2"/>
                </a:rPr>
                <a:t>www.holomind.com.cn</a:t>
              </a:r>
              <a:endParaRPr lang="zh-CN" altLang="en-US" sz="28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31807" y="1950563"/>
              <a:ext cx="3230100" cy="3650013"/>
            </a:xfrm>
            <a:prstGeom prst="rect">
              <a:avLst/>
            </a:prstGeom>
          </p:spPr>
        </p:pic>
      </p:gr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34171" y="189556"/>
            <a:ext cx="926204" cy="342371"/>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5734" y="213146"/>
            <a:ext cx="478939" cy="339340"/>
          </a:xfrm>
          <a:prstGeom prst="rect">
            <a:avLst/>
          </a:prstGeom>
          <a:noFill/>
          <a:ln>
            <a:noFill/>
          </a:ln>
        </p:spPr>
      </p:pic>
      <p:pic>
        <p:nvPicPr>
          <p:cNvPr id="10" name="图片 9"/>
          <p:cNvPicPr>
            <a:picLocks noChangeAspect="1"/>
          </p:cNvPicPr>
          <p:nvPr/>
        </p:nvPicPr>
        <p:blipFill rotWithShape="1">
          <a:blip r:embed="rId6" cstate="screen">
            <a:extLst>
              <a:ext uri="{28A0092B-C50C-407E-A947-70E740481C1C}">
                <a14:useLocalDpi xmlns:a14="http://schemas.microsoft.com/office/drawing/2010/main"/>
              </a:ext>
            </a:extLst>
          </a:blip>
          <a:srcRect/>
          <a:stretch>
            <a:fillRect/>
          </a:stretch>
        </p:blipFill>
        <p:spPr>
          <a:xfrm>
            <a:off x="579867" y="60174"/>
            <a:ext cx="795867" cy="60113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239350" y="6077809"/>
            <a:ext cx="9985109" cy="584775"/>
          </a:xfrm>
          <a:prstGeom prst="rect">
            <a:avLst/>
          </a:prstGeom>
        </p:spPr>
        <p:txBody>
          <a:bodyPr wrap="square">
            <a:spAutoFit/>
          </a:bodyPr>
          <a:lstStyle/>
          <a:p>
            <a:pPr algn="ct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3200" dirty="0">
              <a:latin typeface="微软雅黑 Light" panose="020B0502040204020203" pitchFamily="34" charset="-122"/>
              <a:ea typeface="微软雅黑 Light" panose="020B0502040204020203" pitchFamily="34" charset="-122"/>
              <a:cs typeface="Arial Black" panose="020B0A04020102020204" pitchFamily="34" charset="0"/>
            </a:endParaRPr>
          </a:p>
        </p:txBody>
      </p:sp>
      <p:sp>
        <p:nvSpPr>
          <p:cNvPr id="6" name="文本框 5"/>
          <p:cNvSpPr txBox="1"/>
          <p:nvPr/>
        </p:nvSpPr>
        <p:spPr>
          <a:xfrm>
            <a:off x="703747" y="740701"/>
            <a:ext cx="4498347" cy="666786"/>
          </a:xfrm>
          <a:prstGeom prst="rect">
            <a:avLst/>
          </a:prstGeom>
          <a:noFill/>
        </p:spPr>
        <p:txBody>
          <a:bodyPr wrap="none" rtlCol="0">
            <a:spAutoFit/>
          </a:bodyPr>
          <a:lstStyle/>
          <a:p>
            <a:r>
              <a:rPr lang="zh-CN" altLang="en-US" sz="3735"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pic>
        <p:nvPicPr>
          <p:cNvPr id="4" name="图片 3"/>
          <p:cNvPicPr>
            <a:picLocks noChangeAspect="1"/>
          </p:cNvPicPr>
          <p:nvPr/>
        </p:nvPicPr>
        <p:blipFill rotWithShape="1">
          <a:blip r:embed="rId2" cstate="screen"/>
          <a:srcRect/>
          <a:stretch>
            <a:fillRect/>
          </a:stretch>
        </p:blipFill>
        <p:spPr>
          <a:xfrm>
            <a:off x="889623" y="1796221"/>
            <a:ext cx="4677859" cy="36226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 name="组合 7"/>
          <p:cNvGrpSpPr/>
          <p:nvPr/>
        </p:nvGrpSpPr>
        <p:grpSpPr>
          <a:xfrm>
            <a:off x="679290" y="1796819"/>
            <a:ext cx="5088565" cy="3456384"/>
            <a:chOff x="461761" y="1347614"/>
            <a:chExt cx="3816424" cy="2592288"/>
          </a:xfrm>
        </p:grpSpPr>
        <p:cxnSp>
          <p:nvCxnSpPr>
            <p:cNvPr id="7" name="直接连接符 6"/>
            <p:cNvCxnSpPr/>
            <p:nvPr/>
          </p:nvCxnSpPr>
          <p:spPr>
            <a:xfrm>
              <a:off x="461761" y="134761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1761" y="150010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61761" y="165259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761" y="180507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61761" y="195756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61761" y="211005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61761" y="226254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1761" y="241503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61761" y="256751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61761" y="272000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61761" y="287249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61761" y="302498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61761" y="317747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61761" y="332995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1761" y="348244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61761" y="363493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61761" y="378742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61761" y="3939902"/>
              <a:ext cx="381642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rot="5400000">
            <a:off x="1095671" y="1487910"/>
            <a:ext cx="4154011" cy="4224469"/>
            <a:chOff x="461761" y="1347614"/>
            <a:chExt cx="3816424" cy="2592288"/>
          </a:xfrm>
        </p:grpSpPr>
        <p:cxnSp>
          <p:nvCxnSpPr>
            <p:cNvPr id="28" name="直接连接符 27"/>
            <p:cNvCxnSpPr/>
            <p:nvPr/>
          </p:nvCxnSpPr>
          <p:spPr>
            <a:xfrm>
              <a:off x="461761" y="134761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61761" y="150010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61761" y="165259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1761" y="180507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61761" y="195756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1761" y="211005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61761" y="226254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61761" y="241503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61761" y="256751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61761" y="272000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61761" y="287249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61761" y="302498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61761" y="317747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61761" y="332995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61761" y="348244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61761" y="363493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61761" y="378742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1761" y="393990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pic>
        <p:nvPicPr>
          <p:cNvPr id="53" name="图片 52"/>
          <p:cNvPicPr/>
          <p:nvPr/>
        </p:nvPicPr>
        <p:blipFill>
          <a:blip r:embed="rId3">
            <a:duotone>
              <a:prstClr val="black"/>
              <a:schemeClr val="tx2">
                <a:tint val="45000"/>
                <a:satMod val="400000"/>
              </a:schemeClr>
            </a:duotone>
          </a:blip>
          <a:stretch>
            <a:fillRect/>
          </a:stretch>
        </p:blipFill>
        <p:spPr>
          <a:xfrm>
            <a:off x="794334" y="1645825"/>
            <a:ext cx="5005169" cy="768000"/>
          </a:xfrm>
          <a:prstGeom prst="rect">
            <a:avLst/>
          </a:prstGeom>
        </p:spPr>
      </p:pic>
      <p:pic>
        <p:nvPicPr>
          <p:cNvPr id="54" name="图片 53"/>
          <p:cNvPicPr/>
          <p:nvPr/>
        </p:nvPicPr>
        <p:blipFill>
          <a:blip r:embed="rId3">
            <a:duotone>
              <a:prstClr val="black"/>
              <a:schemeClr val="tx2">
                <a:tint val="45000"/>
                <a:satMod val="400000"/>
              </a:schemeClr>
            </a:duotone>
          </a:blip>
          <a:stretch>
            <a:fillRect/>
          </a:stretch>
        </p:blipFill>
        <p:spPr>
          <a:xfrm>
            <a:off x="790788" y="2063605"/>
            <a:ext cx="5005169" cy="768000"/>
          </a:xfrm>
          <a:prstGeom prst="rect">
            <a:avLst/>
          </a:prstGeom>
        </p:spPr>
      </p:pic>
      <p:pic>
        <p:nvPicPr>
          <p:cNvPr id="55" name="图片 54"/>
          <p:cNvPicPr/>
          <p:nvPr/>
        </p:nvPicPr>
        <p:blipFill>
          <a:blip r:embed="rId3">
            <a:duotone>
              <a:prstClr val="black"/>
              <a:schemeClr val="tx2">
                <a:tint val="45000"/>
                <a:satMod val="400000"/>
              </a:schemeClr>
            </a:duotone>
          </a:blip>
          <a:stretch>
            <a:fillRect/>
          </a:stretch>
        </p:blipFill>
        <p:spPr>
          <a:xfrm>
            <a:off x="794334" y="2460744"/>
            <a:ext cx="5005169" cy="768000"/>
          </a:xfrm>
          <a:prstGeom prst="rect">
            <a:avLst/>
          </a:prstGeom>
        </p:spPr>
      </p:pic>
      <p:pic>
        <p:nvPicPr>
          <p:cNvPr id="56" name="图片 55"/>
          <p:cNvPicPr/>
          <p:nvPr/>
        </p:nvPicPr>
        <p:blipFill>
          <a:blip r:embed="rId3">
            <a:duotone>
              <a:prstClr val="black"/>
              <a:schemeClr val="tx2">
                <a:tint val="45000"/>
                <a:satMod val="400000"/>
              </a:schemeClr>
            </a:duotone>
          </a:blip>
          <a:stretch>
            <a:fillRect/>
          </a:stretch>
        </p:blipFill>
        <p:spPr>
          <a:xfrm>
            <a:off x="815414" y="2923716"/>
            <a:ext cx="5005169" cy="768000"/>
          </a:xfrm>
          <a:prstGeom prst="rect">
            <a:avLst/>
          </a:prstGeom>
        </p:spPr>
      </p:pic>
      <p:pic>
        <p:nvPicPr>
          <p:cNvPr id="57" name="图片 56"/>
          <p:cNvPicPr/>
          <p:nvPr/>
        </p:nvPicPr>
        <p:blipFill>
          <a:blip r:embed="rId3">
            <a:duotone>
              <a:prstClr val="black"/>
              <a:schemeClr val="tx2">
                <a:tint val="45000"/>
                <a:satMod val="400000"/>
              </a:schemeClr>
            </a:duotone>
          </a:blip>
          <a:stretch>
            <a:fillRect/>
          </a:stretch>
        </p:blipFill>
        <p:spPr>
          <a:xfrm>
            <a:off x="794334" y="3275663"/>
            <a:ext cx="5005169" cy="768000"/>
          </a:xfrm>
          <a:prstGeom prst="rect">
            <a:avLst/>
          </a:prstGeom>
        </p:spPr>
      </p:pic>
      <p:pic>
        <p:nvPicPr>
          <p:cNvPr id="58" name="图片 57"/>
          <p:cNvPicPr/>
          <p:nvPr/>
        </p:nvPicPr>
        <p:blipFill>
          <a:blip r:embed="rId3">
            <a:duotone>
              <a:prstClr val="black"/>
              <a:schemeClr val="tx2">
                <a:tint val="45000"/>
                <a:satMod val="400000"/>
              </a:schemeClr>
            </a:duotone>
          </a:blip>
          <a:stretch>
            <a:fillRect/>
          </a:stretch>
        </p:blipFill>
        <p:spPr>
          <a:xfrm>
            <a:off x="802798" y="3688275"/>
            <a:ext cx="5005169" cy="768000"/>
          </a:xfrm>
          <a:prstGeom prst="rect">
            <a:avLst/>
          </a:prstGeom>
        </p:spPr>
      </p:pic>
      <p:pic>
        <p:nvPicPr>
          <p:cNvPr id="59" name="图片 58"/>
          <p:cNvPicPr/>
          <p:nvPr/>
        </p:nvPicPr>
        <p:blipFill>
          <a:blip r:embed="rId3">
            <a:duotone>
              <a:prstClr val="black"/>
              <a:schemeClr val="tx2">
                <a:tint val="45000"/>
                <a:satMod val="400000"/>
              </a:schemeClr>
            </a:duotone>
          </a:blip>
          <a:stretch>
            <a:fillRect/>
          </a:stretch>
        </p:blipFill>
        <p:spPr>
          <a:xfrm>
            <a:off x="794334" y="4090581"/>
            <a:ext cx="5005169" cy="768000"/>
          </a:xfrm>
          <a:prstGeom prst="rect">
            <a:avLst/>
          </a:prstGeom>
        </p:spPr>
      </p:pic>
      <p:pic>
        <p:nvPicPr>
          <p:cNvPr id="60" name="图片 59"/>
          <p:cNvPicPr/>
          <p:nvPr/>
        </p:nvPicPr>
        <p:blipFill>
          <a:blip r:embed="rId3">
            <a:duotone>
              <a:prstClr val="black"/>
              <a:schemeClr val="tx2">
                <a:tint val="45000"/>
                <a:satMod val="400000"/>
              </a:schemeClr>
            </a:duotone>
          </a:blip>
          <a:stretch>
            <a:fillRect/>
          </a:stretch>
        </p:blipFill>
        <p:spPr>
          <a:xfrm>
            <a:off x="815413" y="4495804"/>
            <a:ext cx="5005169" cy="768000"/>
          </a:xfrm>
          <a:prstGeom prst="rect">
            <a:avLst/>
          </a:prstGeom>
        </p:spPr>
      </p:pic>
      <p:pic>
        <p:nvPicPr>
          <p:cNvPr id="61" name="图片 60"/>
          <p:cNvPicPr/>
          <p:nvPr/>
        </p:nvPicPr>
        <p:blipFill>
          <a:blip r:embed="rId3">
            <a:duotone>
              <a:prstClr val="black"/>
              <a:schemeClr val="tx2">
                <a:tint val="45000"/>
                <a:satMod val="400000"/>
              </a:schemeClr>
            </a:duotone>
          </a:blip>
          <a:stretch>
            <a:fillRect/>
          </a:stretch>
        </p:blipFill>
        <p:spPr>
          <a:xfrm>
            <a:off x="794334" y="4905499"/>
            <a:ext cx="5005169" cy="768000"/>
          </a:xfrm>
          <a:prstGeom prst="rect">
            <a:avLst/>
          </a:prstGeom>
        </p:spPr>
      </p:pic>
      <p:pic>
        <p:nvPicPr>
          <p:cNvPr id="62" name="图片 61"/>
          <p:cNvPicPr>
            <a:picLocks noChangeAspect="1"/>
          </p:cNvPicPr>
          <p:nvPr/>
        </p:nvPicPr>
        <p:blipFill rotWithShape="1">
          <a:blip r:embed="rId4" cstate="screen"/>
          <a:srcRect/>
          <a:stretch>
            <a:fillRect/>
          </a:stretch>
        </p:blipFill>
        <p:spPr>
          <a:xfrm>
            <a:off x="6039784" y="2003516"/>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3" name="图片 62"/>
          <p:cNvPicPr>
            <a:picLocks noChangeAspect="1"/>
          </p:cNvPicPr>
          <p:nvPr/>
        </p:nvPicPr>
        <p:blipFill rotWithShape="1">
          <a:blip r:embed="rId4" cstate="screen"/>
          <a:srcRect/>
          <a:stretch>
            <a:fillRect/>
          </a:stretch>
        </p:blipFill>
        <p:spPr>
          <a:xfrm>
            <a:off x="8262793" y="2003516"/>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图片 63"/>
          <p:cNvPicPr>
            <a:picLocks noChangeAspect="1"/>
          </p:cNvPicPr>
          <p:nvPr/>
        </p:nvPicPr>
        <p:blipFill rotWithShape="1">
          <a:blip r:embed="rId4" cstate="screen"/>
          <a:srcRect/>
          <a:stretch>
            <a:fillRect/>
          </a:stretch>
        </p:blipFill>
        <p:spPr>
          <a:xfrm>
            <a:off x="6039784" y="3739943"/>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5" name="图片 64"/>
          <p:cNvPicPr>
            <a:picLocks noChangeAspect="1"/>
          </p:cNvPicPr>
          <p:nvPr/>
        </p:nvPicPr>
        <p:blipFill rotWithShape="1">
          <a:blip r:embed="rId4" cstate="screen"/>
          <a:srcRect/>
          <a:stretch>
            <a:fillRect/>
          </a:stretch>
        </p:blipFill>
        <p:spPr>
          <a:xfrm>
            <a:off x="8262793" y="3739943"/>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6" name="文本框 65"/>
          <p:cNvSpPr txBox="1"/>
          <p:nvPr/>
        </p:nvSpPr>
        <p:spPr>
          <a:xfrm>
            <a:off x="7347011" y="2607418"/>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1</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7" name="文本框 66"/>
          <p:cNvSpPr txBox="1"/>
          <p:nvPr/>
        </p:nvSpPr>
        <p:spPr>
          <a:xfrm>
            <a:off x="9580503" y="2607418"/>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2</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8" name="文本框 67"/>
          <p:cNvSpPr txBox="1"/>
          <p:nvPr/>
        </p:nvSpPr>
        <p:spPr>
          <a:xfrm>
            <a:off x="9580503" y="4348981"/>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4</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9" name="文本框 68"/>
          <p:cNvSpPr txBox="1"/>
          <p:nvPr/>
        </p:nvSpPr>
        <p:spPr>
          <a:xfrm>
            <a:off x="7347011" y="4348981"/>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3</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70" name="矩形 69"/>
          <p:cNvSpPr/>
          <p:nvPr/>
        </p:nvSpPr>
        <p:spPr>
          <a:xfrm>
            <a:off x="1060442"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1" name="矩形 70"/>
          <p:cNvSpPr/>
          <p:nvPr/>
        </p:nvSpPr>
        <p:spPr>
          <a:xfrm>
            <a:off x="1554130"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2" name="矩形 71"/>
          <p:cNvSpPr/>
          <p:nvPr/>
        </p:nvSpPr>
        <p:spPr>
          <a:xfrm>
            <a:off x="2047818"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3" name="矩形 72"/>
          <p:cNvSpPr/>
          <p:nvPr/>
        </p:nvSpPr>
        <p:spPr>
          <a:xfrm>
            <a:off x="2541506"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4" name="矩形 73"/>
          <p:cNvSpPr/>
          <p:nvPr/>
        </p:nvSpPr>
        <p:spPr>
          <a:xfrm>
            <a:off x="3035194"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5" name="矩形 74"/>
          <p:cNvSpPr/>
          <p:nvPr/>
        </p:nvSpPr>
        <p:spPr>
          <a:xfrm>
            <a:off x="3528882"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6" name="矩形 75"/>
          <p:cNvSpPr/>
          <p:nvPr/>
        </p:nvSpPr>
        <p:spPr>
          <a:xfrm>
            <a:off x="4022570"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7" name="矩形 76"/>
          <p:cNvSpPr/>
          <p:nvPr/>
        </p:nvSpPr>
        <p:spPr>
          <a:xfrm>
            <a:off x="4516258"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8" name="矩形 77"/>
          <p:cNvSpPr/>
          <p:nvPr/>
        </p:nvSpPr>
        <p:spPr>
          <a:xfrm>
            <a:off x="5009946"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3" name="文本框 2"/>
          <p:cNvSpPr txBox="1"/>
          <p:nvPr/>
        </p:nvSpPr>
        <p:spPr>
          <a:xfrm>
            <a:off x="5955058" y="478881"/>
            <a:ext cx="4475877" cy="1010348"/>
          </a:xfrm>
          <a:prstGeom prst="wedgeRoundRectCallout">
            <a:avLst>
              <a:gd name="adj1" fmla="val -63117"/>
              <a:gd name="adj2" fmla="val 96098"/>
              <a:gd name="adj3" fmla="val 16667"/>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纵横</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次 </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每个单元分为</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4</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份</a:t>
            </a:r>
            <a:endPar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份都拥有全息</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screen"/>
          <a:stretch>
            <a:fillRect/>
          </a:stretch>
        </p:blipFill>
        <p:spPr>
          <a:xfrm>
            <a:off x="911425" y="2975292"/>
            <a:ext cx="5392308" cy="2805163"/>
          </a:xfrm>
          <a:prstGeom prst="rect">
            <a:avLst/>
          </a:prstGeom>
          <a:solidFill>
            <a:srgbClr val="FFFFFF">
              <a:shade val="85000"/>
            </a:srgbClr>
          </a:solidFill>
          <a:ln w="190500"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911424" y="1124744"/>
            <a:ext cx="8544949"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3200" dirty="0">
              <a:latin typeface="微软雅黑 Light" panose="020B0502040204020203" pitchFamily="34" charset="-122"/>
              <a:ea typeface="微软雅黑 Light" panose="020B0502040204020203" pitchFamily="34" charset="-122"/>
              <a:cs typeface="Arial Black" panose="020B0A04020102020204" pitchFamily="34" charset="0"/>
            </a:endParaRPr>
          </a:p>
        </p:txBody>
      </p:sp>
      <p:sp>
        <p:nvSpPr>
          <p:cNvPr id="4" name="文本框 3"/>
          <p:cNvSpPr txBox="1"/>
          <p:nvPr/>
        </p:nvSpPr>
        <p:spPr>
          <a:xfrm>
            <a:off x="719403" y="452669"/>
            <a:ext cx="2574744" cy="502766"/>
          </a:xfrm>
          <a:prstGeom prst="rect">
            <a:avLst/>
          </a:prstGeom>
          <a:noFill/>
        </p:spPr>
        <p:txBody>
          <a:bodyPr wrap="none" rtlCol="0">
            <a:spAutoFit/>
          </a:bodyPr>
          <a:lstStyle/>
          <a:p>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深刻理解这句话</a:t>
            </a:r>
          </a:p>
        </p:txBody>
      </p:sp>
      <p:sp>
        <p:nvSpPr>
          <p:cNvPr id="6" name="文本框 5"/>
          <p:cNvSpPr txBox="1"/>
          <p:nvPr/>
        </p:nvSpPr>
        <p:spPr>
          <a:xfrm>
            <a:off x="911424" y="1988840"/>
            <a:ext cx="9116598" cy="66678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保</a:t>
            </a:r>
            <a:r>
              <a:rPr lang="zh-CN" altLang="en-US"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a:t>
            </a:r>
            <a:r>
              <a:rPr lang="zh-CN" altLang="en-US"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系统的</a:t>
            </a:r>
            <a:r>
              <a:rPr lang="zh-CN" altLang="en-US"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373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全结构信息</a:t>
            </a:r>
          </a:p>
        </p:txBody>
      </p:sp>
      <p:sp>
        <p:nvSpPr>
          <p:cNvPr id="8" name="文本框 7"/>
          <p:cNvSpPr txBox="1"/>
          <p:nvPr/>
        </p:nvSpPr>
        <p:spPr>
          <a:xfrm>
            <a:off x="6672065" y="3095348"/>
            <a:ext cx="3310815" cy="1569660"/>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像素越大，图像越清晰。降低到一定程度后，图像结构信息被破坏，全息消失，系统失败。</a:t>
            </a:r>
          </a:p>
        </p:txBody>
      </p:sp>
      <p:sp>
        <p:nvSpPr>
          <p:cNvPr id="9" name="文本框 8"/>
          <p:cNvSpPr txBox="1"/>
          <p:nvPr/>
        </p:nvSpPr>
        <p:spPr>
          <a:xfrm>
            <a:off x="815413" y="6002615"/>
            <a:ext cx="5519460"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全息有个最小尺度，不可再分</a:t>
            </a:r>
          </a:p>
        </p:txBody>
      </p:sp>
      <p:sp>
        <p:nvSpPr>
          <p:cNvPr id="21" name="文本框 20"/>
          <p:cNvSpPr txBox="1"/>
          <p:nvPr/>
        </p:nvSpPr>
        <p:spPr>
          <a:xfrm>
            <a:off x="6806121" y="4773149"/>
            <a:ext cx="3310815" cy="165186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全息含义至少包含：</a:t>
            </a:r>
            <a:endPar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457200" indent="-457200">
              <a:buFont typeface="Wingdings" panose="05000000000000000000" pitchFamily="2" charset="2"/>
              <a:buChar char="p"/>
            </a:pPr>
            <a:r>
              <a:rPr lang="zh-CN" altLang="en-US" sz="266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丰富性：</a:t>
            </a:r>
            <a:r>
              <a:rPr lang="zh-CN" altLang="en-US" sz="213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信息要全</a:t>
            </a:r>
            <a:endParaRPr lang="en-US" altLang="zh-CN" sz="266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457200" indent="-457200">
              <a:buFont typeface="Wingdings" panose="05000000000000000000" pitchFamily="2" charset="2"/>
              <a:buChar char="p"/>
            </a:pPr>
            <a:r>
              <a:rPr lang="zh-CN" altLang="en-US" sz="266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完备性：</a:t>
            </a:r>
            <a:r>
              <a:rPr lang="zh-CN" altLang="en-US" sz="213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结构信息完整</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pic>
        <p:nvPicPr>
          <p:cNvPr id="5" name="图片 4"/>
          <p:cNvPicPr>
            <a:picLocks noChangeAspect="1"/>
          </p:cNvPicPr>
          <p:nvPr/>
        </p:nvPicPr>
        <p:blipFill rotWithShape="1">
          <a:blip r:embed="rId2" cstate="screen"/>
          <a:srcRect/>
          <a:stretch>
            <a:fillRect/>
          </a:stretch>
        </p:blipFill>
        <p:spPr>
          <a:xfrm>
            <a:off x="4271798" y="260648"/>
            <a:ext cx="6164788" cy="60486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文本框 46"/>
          <p:cNvSpPr txBox="1"/>
          <p:nvPr/>
        </p:nvSpPr>
        <p:spPr>
          <a:xfrm>
            <a:off x="431371" y="750379"/>
            <a:ext cx="3605474" cy="666786"/>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全息有个</a:t>
            </a:r>
            <a:r>
              <a:rPr lang="zh-CN" altLang="en-US" sz="373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尺度</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问题</a:t>
            </a:r>
          </a:p>
        </p:txBody>
      </p:sp>
      <p:sp>
        <p:nvSpPr>
          <p:cNvPr id="48" name="椭圆 47"/>
          <p:cNvSpPr/>
          <p:nvPr/>
        </p:nvSpPr>
        <p:spPr>
          <a:xfrm>
            <a:off x="6644164" y="5733256"/>
            <a:ext cx="864096" cy="8640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49" name="文本框 48"/>
          <p:cNvSpPr txBox="1"/>
          <p:nvPr/>
        </p:nvSpPr>
        <p:spPr>
          <a:xfrm>
            <a:off x="479293" y="1700809"/>
            <a:ext cx="3744416" cy="3785652"/>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目标太小，看不清系统细节，也看不到系统结构，全息无法被掌握。</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目标太大，离得太近，你也看不出是什么，因为无法获得全息。</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古人不能直接看到地球是个球。</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51" name="文本框 50"/>
          <p:cNvSpPr txBox="1"/>
          <p:nvPr/>
        </p:nvSpPr>
        <p:spPr>
          <a:xfrm>
            <a:off x="526345" y="5473822"/>
            <a:ext cx="3999640" cy="830997"/>
          </a:xfrm>
          <a:prstGeom prst="rect">
            <a:avLst/>
          </a:prstGeom>
          <a:noFill/>
        </p:spPr>
        <p:txBody>
          <a:bodyPr wrap="square">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当局者迷，旁观者清</a:t>
            </a:r>
            <a:endParaRPr lang="en-US" altLang="zh-CN" sz="2400" dirty="0">
              <a:latin typeface="微软雅黑 Light" panose="020B0502040204020203" pitchFamily="34" charset="-122"/>
              <a:ea typeface="微软雅黑 Light" panose="020B0502040204020203" pitchFamily="34" charset="-122"/>
              <a:cs typeface="Arial Black" panose="020B0A04020102020204" pitchFamily="34" charset="0"/>
            </a:endParaRP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跳出三界外，不在五行中</a:t>
            </a:r>
          </a:p>
        </p:txBody>
      </p:sp>
      <p:pic>
        <p:nvPicPr>
          <p:cNvPr id="1028" name="Picture 4"/>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H="1">
            <a:off x="6967651" y="5959144"/>
            <a:ext cx="217123" cy="269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8198612" y="2675282"/>
            <a:ext cx="2310904" cy="2005865"/>
          </a:xfrm>
          <a:prstGeom prst="rect">
            <a:avLst/>
          </a:prstGeom>
        </p:spPr>
      </p:pic>
      <p:pic>
        <p:nvPicPr>
          <p:cNvPr id="10" name="Picture 2" descr="https://timgsa.baidu.com/timg?image&amp;quality=80&amp;size=b9999_10000&amp;sec=1523936238512&amp;di=68c010d25416837ee3567bc07e750416&amp;imgtype=0&amp;src=http%3A%2F%2Fimgsrc.baidu.com%2Fimage%2Fc0%253Dshijue1%252C0%252C0%252C294%252C40%2Fsign%3D14d88e193ffae6cd18b9a32267da6551%2F7a899e510fb30f24c154832dc295d143ac4b03d5.jpg"/>
          <p:cNvPicPr>
            <a:picLocks noChangeAspect="1" noChangeArrowheads="1"/>
          </p:cNvPicPr>
          <p:nvPr/>
        </p:nvPicPr>
        <p:blipFill rotWithShape="1">
          <a:blip r:embed="rId3" cstate="screen"/>
          <a:srcRect/>
          <a:stretch>
            <a:fillRect/>
          </a:stretch>
        </p:blipFill>
        <p:spPr bwMode="auto">
          <a:xfrm>
            <a:off x="6557588" y="2641560"/>
            <a:ext cx="1728192" cy="157488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文本框 2"/>
          <p:cNvSpPr txBox="1"/>
          <p:nvPr/>
        </p:nvSpPr>
        <p:spPr>
          <a:xfrm>
            <a:off x="815413" y="452670"/>
            <a:ext cx="9793088" cy="3088089"/>
          </a:xfrm>
          <a:prstGeom prst="rect">
            <a:avLst/>
          </a:prstGeom>
          <a:noFill/>
        </p:spPr>
        <p:txBody>
          <a:bodyPr wrap="square" rtlCol="0">
            <a:spAutoFit/>
          </a:bodyPr>
          <a:lstStyle/>
          <a:p>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solidFill>
                  <a:schemeClr val="tx1">
                    <a:lumMod val="50000"/>
                    <a:lumOff val="50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细节信息</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en-US" altLang="zh-CN"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 </a:t>
            </a:r>
            <a:endParaRPr lang="en-US" altLang="zh-CN" sz="4800" dirty="0">
              <a:solidFill>
                <a:schemeClr val="tx1">
                  <a:lumMod val="50000"/>
                  <a:lumOff val="50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重点是</a:t>
            </a:r>
            <a:r>
              <a:rPr lang="zh-CN" altLang="en-US" sz="2667"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结构信息</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，因为它让我们把握住事物的本质特征，透过表象看到本质，透过数据（特别是大数据）找到背后隐藏的规律。</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这是人的本性</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追求理性。</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我们不可能得到具有</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100%</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细节的全息。</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但，</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细节也是必要的。要多尺度观察。</a:t>
            </a:r>
            <a:endParaRPr lang="en-US" altLang="zh-CN"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9" name="文本框 18"/>
          <p:cNvSpPr txBox="1"/>
          <p:nvPr/>
        </p:nvSpPr>
        <p:spPr>
          <a:xfrm>
            <a:off x="2085679" y="5061182"/>
            <a:ext cx="8522822" cy="830997"/>
          </a:xfrm>
          <a:prstGeom prst="rect">
            <a:avLst/>
          </a:prstGeom>
          <a:noFill/>
        </p:spPr>
        <p:txBody>
          <a:bodyPr wrap="square">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康德：</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纯粹理性批判</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a:t>
            </a:r>
          </a:p>
          <a:p>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smtClean="0">
                <a:latin typeface="方正粗宋简体" panose="03000509000000000000" pitchFamily="65" charset="-122"/>
                <a:ea typeface="方正粗宋简体" panose="03000509000000000000" pitchFamily="65" charset="-122"/>
                <a:cs typeface="Arial Black" panose="020B0A04020102020204" pitchFamily="34" charset="0"/>
              </a:rPr>
              <a:t>物自体不可知 </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smtClean="0">
                <a:latin typeface="方正粗宋简体" panose="03000509000000000000" pitchFamily="65" charset="-122"/>
                <a:ea typeface="方正粗宋简体" panose="03000509000000000000" pitchFamily="65" charset="-122"/>
                <a:cs typeface="Arial Black" panose="020B0A04020102020204" pitchFamily="34" charset="0"/>
              </a:rPr>
              <a:t>细节不可穷尽 </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smtClean="0">
                <a:latin typeface="方正粗宋简体" panose="03000509000000000000" pitchFamily="65" charset="-122"/>
                <a:ea typeface="方正粗宋简体" panose="03000509000000000000" pitchFamily="65" charset="-122"/>
                <a:cs typeface="Arial Black" panose="020B0A04020102020204" pitchFamily="34" charset="0"/>
              </a:rPr>
              <a:t>不可过度追求细节</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22" name="图片 21"/>
          <p:cNvPicPr>
            <a:picLocks noChangeAspect="1"/>
          </p:cNvPicPr>
          <p:nvPr/>
        </p:nvPicPr>
        <p:blipFill>
          <a:blip r:embed="rId4" cstate="screen"/>
          <a:stretch>
            <a:fillRect/>
          </a:stretch>
        </p:blipFill>
        <p:spPr>
          <a:xfrm>
            <a:off x="844187" y="5090697"/>
            <a:ext cx="1127215" cy="14127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p:cNvSpPr txBox="1"/>
          <p:nvPr/>
        </p:nvSpPr>
        <p:spPr>
          <a:xfrm>
            <a:off x="844187" y="3514943"/>
            <a:ext cx="5306261" cy="1323632"/>
          </a:xfrm>
          <a:prstGeom prst="rect">
            <a:avLst/>
          </a:prstGeom>
          <a:noFill/>
        </p:spPr>
        <p:txBody>
          <a:bodyPr wrap="none" rtlCol="0">
            <a:spAutoFit/>
          </a:bodyPr>
          <a:lstStyle/>
          <a:p>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抓大放小，但也不能只抓大不抓小</a:t>
            </a:r>
            <a:endParaRPr lang="en-US" altLang="zh-CN"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事无巨细，面面俱到，舍本逐末</a:t>
            </a:r>
            <a:endParaRPr lang="en-US" altLang="zh-CN"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粗中有细，以小见大，见微知著</a:t>
            </a:r>
          </a:p>
        </p:txBody>
      </p:sp>
      <p:pic>
        <p:nvPicPr>
          <p:cNvPr id="2050" name="Picture 2"/>
          <p:cNvPicPr>
            <a:picLocks noChangeAspect="1" noChangeArrowheads="1"/>
          </p:cNvPicPr>
          <p:nvPr/>
        </p:nvPicPr>
        <p:blipFill rotWithShape="1">
          <a:blip r:embed="rId5" cstate="screen">
            <a:clrChange>
              <a:clrFrom>
                <a:srgbClr val="FFFFFF"/>
              </a:clrFrom>
              <a:clrTo>
                <a:srgbClr val="FFFFFF">
                  <a:alpha val="0"/>
                </a:srgbClr>
              </a:clrTo>
            </a:clrChange>
          </a:blip>
          <a:srcRect/>
          <a:stretch>
            <a:fillRect/>
          </a:stretch>
        </p:blipFill>
        <p:spPr bwMode="auto">
          <a:xfrm>
            <a:off x="5676132" y="3975095"/>
            <a:ext cx="570789" cy="4339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p:cNvPicPr>
            <a:picLocks noChangeAspect="1" noChangeArrowheads="1"/>
          </p:cNvPicPr>
          <p:nvPr/>
        </p:nvPicPr>
        <p:blipFill rotWithShape="1">
          <a:blip r:embed="rId6" cstate="screen">
            <a:clrChange>
              <a:clrFrom>
                <a:srgbClr val="FFFFFF"/>
              </a:clrFrom>
              <a:clrTo>
                <a:srgbClr val="FFFFFF">
                  <a:alpha val="0"/>
                </a:srgbClr>
              </a:clrTo>
            </a:clrChange>
          </a:blip>
          <a:srcRect/>
          <a:stretch>
            <a:fillRect/>
          </a:stretch>
        </p:blipFill>
        <p:spPr bwMode="auto">
          <a:xfrm>
            <a:off x="5632881" y="4347920"/>
            <a:ext cx="637895" cy="397917"/>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a:off x="2470793" y="6019765"/>
            <a:ext cx="6747360"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声明：在不严谨区分的情况下，全息 </a:t>
            </a:r>
            <a:r>
              <a:rPr lang="en-US" altLang="zh-CN"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a:t>
            </a:r>
          </a:p>
        </p:txBody>
      </p:sp>
    </p:spTree>
    <p:extLst>
      <p:ext uri="{BB962C8B-B14F-4D97-AF65-F5344CB8AC3E}">
        <p14:creationId xmlns:p14="http://schemas.microsoft.com/office/powerpoint/2010/main" val="396682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1600" y="503904"/>
            <a:ext cx="2734733" cy="9100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文本框 2"/>
          <p:cNvSpPr txBox="1"/>
          <p:nvPr/>
        </p:nvSpPr>
        <p:spPr>
          <a:xfrm>
            <a:off x="815414" y="503904"/>
            <a:ext cx="9217025" cy="1908215"/>
          </a:xfrm>
          <a:prstGeom prst="rect">
            <a:avLst/>
          </a:prstGeom>
          <a:noFill/>
        </p:spPr>
        <p:txBody>
          <a:bodyPr wrap="square" rtlCol="0">
            <a:spAutoFit/>
          </a:bodyPr>
          <a:lstStyle/>
          <a:p>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5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a:t>
            </a:r>
            <a:r>
              <a:rPr lang="zh-CN" altLang="en-US" sz="4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局信</a:t>
            </a:r>
            <a:r>
              <a:rPr lang="zh-CN" altLang="en-US" sz="5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息</a:t>
            </a:r>
            <a:endParaRPr lang="en-US" altLang="zh-CN" sz="28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4000" dirty="0" smtClean="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    </a:t>
            </a:r>
            <a:r>
              <a:rPr lang="en-US" altLang="zh-CN" sz="4000" dirty="0" err="1">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holo</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 meta</a:t>
            </a:r>
          </a:p>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元数据</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关于数据的数据 </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数据的结构性、本质性的数据</a:t>
            </a:r>
            <a:endParaRPr lang="en-US" altLang="zh-CN"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6211" y="1955800"/>
            <a:ext cx="6767205" cy="326668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9" name="组合 8"/>
          <p:cNvGrpSpPr/>
          <p:nvPr/>
        </p:nvGrpSpPr>
        <p:grpSpPr>
          <a:xfrm>
            <a:off x="7471463" y="2328107"/>
            <a:ext cx="3054042" cy="1938992"/>
            <a:chOff x="5603596" y="1923678"/>
            <a:chExt cx="2290531" cy="1454244"/>
          </a:xfrm>
        </p:grpSpPr>
        <p:sp>
          <p:nvSpPr>
            <p:cNvPr id="13" name="文本框 12"/>
            <p:cNvSpPr txBox="1"/>
            <p:nvPr/>
          </p:nvSpPr>
          <p:spPr>
            <a:xfrm>
              <a:off x="5603596" y="1923678"/>
              <a:ext cx="2290531" cy="1454244"/>
            </a:xfrm>
            <a:prstGeom prst="rect">
              <a:avLst/>
            </a:prstGeom>
            <a:noFill/>
          </p:spPr>
          <p:txBody>
            <a:bodyPr wrap="none" rtlCol="0">
              <a:spAutoFit/>
            </a:bodyPr>
            <a:lstStyle/>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元数据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数据元</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细节信息</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 name="箭头: 下 6"/>
            <p:cNvSpPr/>
            <p:nvPr/>
          </p:nvSpPr>
          <p:spPr>
            <a:xfrm>
              <a:off x="6532837" y="2230760"/>
              <a:ext cx="432048"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8" name="箭头: 下 7"/>
            <p:cNvSpPr/>
            <p:nvPr/>
          </p:nvSpPr>
          <p:spPr>
            <a:xfrm>
              <a:off x="6532837" y="2787774"/>
              <a:ext cx="432048"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grpSp>
      <p:grpSp>
        <p:nvGrpSpPr>
          <p:cNvPr id="12" name="组合 11"/>
          <p:cNvGrpSpPr/>
          <p:nvPr/>
        </p:nvGrpSpPr>
        <p:grpSpPr>
          <a:xfrm>
            <a:off x="621678" y="5016405"/>
            <a:ext cx="8900193" cy="461665"/>
            <a:chOff x="466258" y="3939902"/>
            <a:chExt cx="6675145" cy="346249"/>
          </a:xfrm>
        </p:grpSpPr>
        <p:sp>
          <p:nvSpPr>
            <p:cNvPr id="14" name="文本框 13"/>
            <p:cNvSpPr txBox="1"/>
            <p:nvPr/>
          </p:nvSpPr>
          <p:spPr>
            <a:xfrm>
              <a:off x="466258" y="3939902"/>
              <a:ext cx="6675145" cy="346249"/>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元知识</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关于知识的知识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知识框架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知识的全息          哲学</a:t>
              </a:r>
            </a:p>
          </p:txBody>
        </p:sp>
        <p:sp>
          <p:nvSpPr>
            <p:cNvPr id="11" name="箭头: 右 10"/>
            <p:cNvSpPr/>
            <p:nvPr/>
          </p:nvSpPr>
          <p:spPr>
            <a:xfrm>
              <a:off x="6012160" y="3956856"/>
              <a:ext cx="360040" cy="29732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grpSp>
      <p:sp>
        <p:nvSpPr>
          <p:cNvPr id="15" name="文本框 14"/>
          <p:cNvSpPr txBox="1"/>
          <p:nvPr/>
        </p:nvSpPr>
        <p:spPr>
          <a:xfrm>
            <a:off x="621677" y="5479527"/>
            <a:ext cx="10113666" cy="461665"/>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元宇宙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全息重构的宇宙  </a:t>
            </a:r>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元油田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全息重构的油田（超越数字、智能）</a:t>
            </a:r>
          </a:p>
        </p:txBody>
      </p:sp>
      <p:sp>
        <p:nvSpPr>
          <p:cNvPr id="16" name="文本框 15"/>
          <p:cNvSpPr txBox="1"/>
          <p:nvPr/>
        </p:nvSpPr>
        <p:spPr>
          <a:xfrm>
            <a:off x="621678" y="5912889"/>
            <a:ext cx="6420347" cy="461665"/>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元我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全息重构的我   本我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自我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超我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元我</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03867" y="0"/>
            <a:ext cx="10888133" cy="6468533"/>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990738" y="1210735"/>
            <a:ext cx="8523487" cy="1200329"/>
          </a:xfrm>
          <a:prstGeom prst="rect">
            <a:avLst/>
          </a:prstGeom>
          <a:noFill/>
        </p:spPr>
        <p:txBody>
          <a:bodyPr wrap="none" rtlCol="0">
            <a:spAutoFit/>
          </a:bodyPr>
          <a:lstStyle/>
          <a:p>
            <a:pPr algn="ctr"/>
            <a:r>
              <a:rPr lang="zh-CN" altLang="en-US" sz="7200" b="1"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全息！全息！全息！</a:t>
            </a:r>
            <a:endParaRPr lang="zh-CN" altLang="en-US" sz="7200" b="1" dirty="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3" name="文本框 2"/>
          <p:cNvSpPr txBox="1"/>
          <p:nvPr/>
        </p:nvSpPr>
        <p:spPr>
          <a:xfrm>
            <a:off x="2276075" y="2573868"/>
            <a:ext cx="9225602" cy="830997"/>
          </a:xfrm>
          <a:prstGeom prst="rect">
            <a:avLst/>
          </a:prstGeom>
          <a:noFill/>
        </p:spPr>
        <p:txBody>
          <a:bodyPr wrap="none" rtlCol="0">
            <a:spAutoFit/>
          </a:bodyPr>
          <a:lstStyle/>
          <a:p>
            <a:pPr algn="ct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 </a:t>
            </a:r>
            <a:r>
              <a:rPr lang="en-US" altLang="zh-CN"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规律 </a:t>
            </a:r>
            <a:r>
              <a:rPr lang="en-US" altLang="zh-CN"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本质 </a:t>
            </a:r>
            <a:r>
              <a:rPr lang="en-US" altLang="zh-CN"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全局 </a:t>
            </a:r>
            <a:r>
              <a:rPr lang="en-US" altLang="zh-CN"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知识</a:t>
            </a:r>
            <a:endParaRPr lang="zh-CN" altLang="en-US" sz="48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0" name="图片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223" y="4572001"/>
            <a:ext cx="2536706" cy="2010516"/>
          </a:xfrm>
          <a:prstGeom prst="rect">
            <a:avLst/>
          </a:prstGeom>
        </p:spPr>
      </p:pic>
      <p:sp>
        <p:nvSpPr>
          <p:cNvPr id="11" name="文本框 10"/>
          <p:cNvSpPr txBox="1"/>
          <p:nvPr/>
        </p:nvSpPr>
        <p:spPr>
          <a:xfrm>
            <a:off x="0" y="3059330"/>
            <a:ext cx="2531834" cy="1298377"/>
          </a:xfrm>
          <a:prstGeom prst="wedgeEllipseCallout">
            <a:avLst>
              <a:gd name="adj1" fmla="val -3778"/>
              <a:gd name="adj2" fmla="val 74238"/>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dirty="0" smtClean="0">
                <a:solidFill>
                  <a:srgbClr val="C00000"/>
                </a:solidFill>
                <a:latin typeface="方正粗宋简体" panose="03000509000000000000" pitchFamily="65" charset="-122"/>
                <a:ea typeface="方正粗宋简体" panose="03000509000000000000" pitchFamily="65" charset="-122"/>
              </a:rPr>
              <a:t>看我干什么！？</a:t>
            </a:r>
            <a:endParaRPr lang="en-US" altLang="zh-CN" dirty="0" smtClean="0">
              <a:solidFill>
                <a:srgbClr val="C00000"/>
              </a:solidFill>
              <a:latin typeface="方正粗宋简体" panose="03000509000000000000" pitchFamily="65" charset="-122"/>
              <a:ea typeface="方正粗宋简体" panose="03000509000000000000" pitchFamily="65" charset="-122"/>
            </a:endParaRPr>
          </a:p>
          <a:p>
            <a:r>
              <a:rPr lang="zh-CN" altLang="en-US" dirty="0">
                <a:solidFill>
                  <a:srgbClr val="C00000"/>
                </a:solidFill>
                <a:latin typeface="方正粗宋简体" panose="03000509000000000000" pitchFamily="65" charset="-122"/>
                <a:ea typeface="方正粗宋简体" panose="03000509000000000000" pitchFamily="65" charset="-122"/>
              </a:rPr>
              <a:t>我脸</a:t>
            </a:r>
            <a:r>
              <a:rPr lang="zh-CN" altLang="en-US" dirty="0" smtClean="0">
                <a:solidFill>
                  <a:srgbClr val="C00000"/>
                </a:solidFill>
                <a:latin typeface="方正粗宋简体" panose="03000509000000000000" pitchFamily="65" charset="-122"/>
                <a:ea typeface="方正粗宋简体" panose="03000509000000000000" pitchFamily="65" charset="-122"/>
              </a:rPr>
              <a:t>上有字么？</a:t>
            </a:r>
            <a:endParaRPr lang="en-US" altLang="zh-CN" dirty="0" smtClean="0">
              <a:solidFill>
                <a:srgbClr val="C00000"/>
              </a:solidFill>
              <a:latin typeface="方正粗宋简体" panose="03000509000000000000" pitchFamily="65" charset="-122"/>
              <a:ea typeface="方正粗宋简体" panose="03000509000000000000" pitchFamily="65" charset="-122"/>
            </a:endParaRPr>
          </a:p>
          <a:p>
            <a:r>
              <a:rPr lang="zh-CN" altLang="en-US" dirty="0">
                <a:solidFill>
                  <a:srgbClr val="C00000"/>
                </a:solidFill>
                <a:latin typeface="方正粗宋简体" panose="03000509000000000000" pitchFamily="65" charset="-122"/>
                <a:ea typeface="方正粗宋简体" panose="03000509000000000000" pitchFamily="65" charset="-122"/>
              </a:rPr>
              <a:t>看</a:t>
            </a:r>
            <a:r>
              <a:rPr lang="zh-CN" altLang="en-US" dirty="0" smtClean="0">
                <a:solidFill>
                  <a:srgbClr val="C00000"/>
                </a:solidFill>
                <a:latin typeface="方正粗宋简体" panose="03000509000000000000" pitchFamily="65" charset="-122"/>
                <a:ea typeface="方正粗宋简体" panose="03000509000000000000" pitchFamily="65" charset="-122"/>
              </a:rPr>
              <a:t>黑板！！！</a:t>
            </a:r>
            <a:endParaRPr lang="zh-CN" altLang="en-US" dirty="0">
              <a:solidFill>
                <a:srgbClr val="C00000"/>
              </a:solidFill>
              <a:latin typeface="方正粗宋简体" panose="03000509000000000000" pitchFamily="65" charset="-122"/>
              <a:ea typeface="方正粗宋简体" panose="03000509000000000000" pitchFamily="65" charset="-122"/>
            </a:endParaRPr>
          </a:p>
        </p:txBody>
      </p:sp>
      <p:sp>
        <p:nvSpPr>
          <p:cNvPr id="12" name="文本框 11"/>
          <p:cNvSpPr txBox="1"/>
          <p:nvPr/>
        </p:nvSpPr>
        <p:spPr>
          <a:xfrm>
            <a:off x="3564889" y="3794435"/>
            <a:ext cx="6647974" cy="954107"/>
          </a:xfrm>
          <a:prstGeom prst="rect">
            <a:avLst/>
          </a:prstGeom>
          <a:noFill/>
        </p:spPr>
        <p:txBody>
          <a:bodyPr wrap="none" rtlCol="0">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抓住全息，就是抓住了本质、抓住了全局</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800" dirty="0">
                <a:solidFill>
                  <a:schemeClr val="bg1"/>
                </a:solidFill>
                <a:latin typeface="微软雅黑" panose="020B0503020204020204" pitchFamily="34" charset="-122"/>
                <a:ea typeface="微软雅黑" panose="020B0503020204020204" pitchFamily="34" charset="-122"/>
              </a:rPr>
              <a:t>按</a:t>
            </a:r>
            <a:r>
              <a:rPr lang="zh-CN" altLang="en-US" sz="2800" dirty="0" smtClean="0">
                <a:solidFill>
                  <a:schemeClr val="bg1"/>
                </a:solidFill>
                <a:latin typeface="微软雅黑" panose="020B0503020204020204" pitchFamily="34" charset="-122"/>
                <a:ea typeface="微软雅黑" panose="020B0503020204020204" pitchFamily="34" charset="-122"/>
              </a:rPr>
              <a:t>全息办事，就是按规律办事</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076267" y="5423871"/>
            <a:ext cx="2138727" cy="369332"/>
          </a:xfrm>
          <a:prstGeom prst="rect">
            <a:avLst/>
          </a:prstGeom>
          <a:noFill/>
        </p:spPr>
        <p:txBody>
          <a:bodyPr wrap="none" rtlCol="0">
            <a:spAutoFit/>
          </a:bodyPr>
          <a:lstStyle/>
          <a:p>
            <a:r>
              <a:rPr lang="en-US" altLang="zh-CN" dirty="0" smtClean="0">
                <a:solidFill>
                  <a:schemeClr val="bg1"/>
                </a:solidFill>
                <a:latin typeface="微软雅黑 Light" panose="020B0502040204020203" pitchFamily="34" charset="-122"/>
                <a:ea typeface="微软雅黑 Light" panose="020B0502040204020203" pitchFamily="34" charset="-122"/>
              </a:rPr>
              <a:t>—— 《</a:t>
            </a:r>
            <a:r>
              <a:rPr lang="zh-CN" altLang="en-US" dirty="0" smtClean="0">
                <a:solidFill>
                  <a:schemeClr val="bg1"/>
                </a:solidFill>
                <a:latin typeface="微软雅黑 Light" panose="020B0502040204020203" pitchFamily="34" charset="-122"/>
                <a:ea typeface="微软雅黑 Light" panose="020B0502040204020203" pitchFamily="34" charset="-122"/>
              </a:rPr>
              <a:t>大系统观</a:t>
            </a:r>
            <a:r>
              <a:rPr lang="en-US" altLang="zh-CN" dirty="0" smtClean="0">
                <a:solidFill>
                  <a:schemeClr val="bg1"/>
                </a:solidFill>
                <a:latin typeface="微软雅黑 Light" panose="020B0502040204020203" pitchFamily="34" charset="-122"/>
                <a:ea typeface="微软雅黑 Light" panose="020B0502040204020203" pitchFamily="34" charset="-122"/>
              </a:rPr>
              <a:t>》</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25728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TotalTime>
  <Words>3980</Words>
  <Application>Microsoft Office PowerPoint</Application>
  <PresentationFormat>宽屏</PresentationFormat>
  <Paragraphs>397</Paragraphs>
  <Slides>38</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38</vt:i4>
      </vt:variant>
    </vt:vector>
  </HeadingPairs>
  <TitlesOfParts>
    <vt:vector size="55" baseType="lpstr">
      <vt:lpstr>方正粗宋简体</vt:lpstr>
      <vt:lpstr>Arial Narrow</vt:lpstr>
      <vt:lpstr>方正大黑简体</vt:lpstr>
      <vt:lpstr>Calibri Light</vt:lpstr>
      <vt:lpstr>微软雅黑</vt:lpstr>
      <vt:lpstr>方正兰亭大黑简体</vt:lpstr>
      <vt:lpstr>Calibri</vt:lpstr>
      <vt:lpstr>微软雅黑 Light</vt:lpstr>
      <vt:lpstr>Arial</vt:lpstr>
      <vt:lpstr>楷体</vt:lpstr>
      <vt:lpstr>方正超粗黑简体</vt:lpstr>
      <vt:lpstr>幼圆</vt:lpstr>
      <vt:lpstr>阿里巴巴普惠体 Heavy</vt:lpstr>
      <vt:lpstr>宋体</vt:lpstr>
      <vt:lpstr>Arial Black</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dc:creator>
  <cp:lastModifiedBy>W</cp:lastModifiedBy>
  <cp:revision>268</cp:revision>
  <dcterms:created xsi:type="dcterms:W3CDTF">2024-12-17T01:06:00Z</dcterms:created>
  <dcterms:modified xsi:type="dcterms:W3CDTF">2025-03-06T05:57:06Z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D39D7CE8894D4F9B9AF5B360CC5C8519</vt:lpwstr>
  </property>
  <property fmtid="{D5CDD505-2E9C-101B-9397-08002B2CF9AE}" pid="3" name="KSOProductBuildVer">
    <vt:lpwstr>2052-11.8.2.10321</vt:lpwstr>
  </property>
</Properties>
</file>